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0058400" cy="7772400"/>
  <p:notesSz cx="9929813" cy="6799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14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55"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546" cy="340241"/>
          </a:xfrm>
          <a:prstGeom prst="rect">
            <a:avLst/>
          </a:prstGeom>
        </p:spPr>
        <p:txBody>
          <a:bodyPr vert="horz" lIns="85789" tIns="42895" rIns="85789" bIns="42895" rtlCol="0"/>
          <a:lstStyle>
            <a:lvl1pPr algn="l">
              <a:defRPr sz="1100"/>
            </a:lvl1pPr>
          </a:lstStyle>
          <a:p>
            <a:endParaRPr lang="en-GB"/>
          </a:p>
        </p:txBody>
      </p:sp>
      <p:sp>
        <p:nvSpPr>
          <p:cNvPr id="3" name="Date Placeholder 2"/>
          <p:cNvSpPr>
            <a:spLocks noGrp="1"/>
          </p:cNvSpPr>
          <p:nvPr>
            <p:ph type="dt" idx="1"/>
          </p:nvPr>
        </p:nvSpPr>
        <p:spPr>
          <a:xfrm>
            <a:off x="5624701" y="0"/>
            <a:ext cx="4303546" cy="340241"/>
          </a:xfrm>
          <a:prstGeom prst="rect">
            <a:avLst/>
          </a:prstGeom>
        </p:spPr>
        <p:txBody>
          <a:bodyPr vert="horz" lIns="85789" tIns="42895" rIns="85789" bIns="42895" rtlCol="0"/>
          <a:lstStyle>
            <a:lvl1pPr algn="r">
              <a:defRPr sz="1100"/>
            </a:lvl1pPr>
          </a:lstStyle>
          <a:p>
            <a:fld id="{A3E5612C-167D-49A9-B47D-EAC5B55B9691}" type="datetimeFigureOut">
              <a:rPr lang="en-GB" smtClean="0"/>
              <a:t>19/06/2019</a:t>
            </a:fld>
            <a:endParaRPr lang="en-GB"/>
          </a:p>
        </p:txBody>
      </p:sp>
      <p:sp>
        <p:nvSpPr>
          <p:cNvPr id="4" name="Slide Image Placeholder 3"/>
          <p:cNvSpPr>
            <a:spLocks noGrp="1" noRot="1" noChangeAspect="1"/>
          </p:cNvSpPr>
          <p:nvPr>
            <p:ph type="sldImg" idx="2"/>
          </p:nvPr>
        </p:nvSpPr>
        <p:spPr>
          <a:xfrm>
            <a:off x="3479800" y="849313"/>
            <a:ext cx="2970213" cy="2295525"/>
          </a:xfrm>
          <a:prstGeom prst="rect">
            <a:avLst/>
          </a:prstGeom>
          <a:noFill/>
          <a:ln w="12700">
            <a:solidFill>
              <a:prstClr val="black"/>
            </a:solidFill>
          </a:ln>
        </p:spPr>
        <p:txBody>
          <a:bodyPr vert="horz" lIns="85789" tIns="42895" rIns="85789" bIns="42895" rtlCol="0" anchor="ctr"/>
          <a:lstStyle/>
          <a:p>
            <a:endParaRPr lang="en-GB"/>
          </a:p>
        </p:txBody>
      </p:sp>
      <p:sp>
        <p:nvSpPr>
          <p:cNvPr id="5" name="Notes Placeholder 4"/>
          <p:cNvSpPr>
            <a:spLocks noGrp="1"/>
          </p:cNvSpPr>
          <p:nvPr>
            <p:ph type="body" sz="quarter" idx="3"/>
          </p:nvPr>
        </p:nvSpPr>
        <p:spPr>
          <a:xfrm>
            <a:off x="993608" y="3271867"/>
            <a:ext cx="7942597" cy="2677488"/>
          </a:xfrm>
          <a:prstGeom prst="rect">
            <a:avLst/>
          </a:prstGeom>
        </p:spPr>
        <p:txBody>
          <a:bodyPr vert="horz" lIns="85789" tIns="42895" rIns="85789" bIns="4289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9023"/>
            <a:ext cx="4303546" cy="340240"/>
          </a:xfrm>
          <a:prstGeom prst="rect">
            <a:avLst/>
          </a:prstGeom>
        </p:spPr>
        <p:txBody>
          <a:bodyPr vert="horz" lIns="85789" tIns="42895" rIns="85789" bIns="42895" rtlCol="0" anchor="b"/>
          <a:lstStyle>
            <a:lvl1pPr algn="l">
              <a:defRPr sz="1100"/>
            </a:lvl1pPr>
          </a:lstStyle>
          <a:p>
            <a:endParaRPr lang="en-GB"/>
          </a:p>
        </p:txBody>
      </p:sp>
      <p:sp>
        <p:nvSpPr>
          <p:cNvPr id="7" name="Slide Number Placeholder 6"/>
          <p:cNvSpPr>
            <a:spLocks noGrp="1"/>
          </p:cNvSpPr>
          <p:nvPr>
            <p:ph type="sldNum" sz="quarter" idx="5"/>
          </p:nvPr>
        </p:nvSpPr>
        <p:spPr>
          <a:xfrm>
            <a:off x="5624701" y="6459023"/>
            <a:ext cx="4303546" cy="340240"/>
          </a:xfrm>
          <a:prstGeom prst="rect">
            <a:avLst/>
          </a:prstGeom>
        </p:spPr>
        <p:txBody>
          <a:bodyPr vert="horz" lIns="85789" tIns="42895" rIns="85789" bIns="42895" rtlCol="0" anchor="b"/>
          <a:lstStyle>
            <a:lvl1pPr algn="r">
              <a:defRPr sz="1100"/>
            </a:lvl1pPr>
          </a:lstStyle>
          <a:p>
            <a:fld id="{D50D4072-C331-4680-AC61-697879E9E164}" type="slidenum">
              <a:rPr lang="en-GB" smtClean="0"/>
              <a:t>‹#›</a:t>
            </a:fld>
            <a:endParaRPr lang="en-GB"/>
          </a:p>
        </p:txBody>
      </p:sp>
    </p:spTree>
    <p:extLst>
      <p:ext uri="{BB962C8B-B14F-4D97-AF65-F5344CB8AC3E}">
        <p14:creationId xmlns:p14="http://schemas.microsoft.com/office/powerpoint/2010/main" val="3469050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0D4072-C331-4680-AC61-697879E9E164}" type="slidenum">
              <a:rPr lang="en-GB" smtClean="0"/>
              <a:t>1</a:t>
            </a:fld>
            <a:endParaRPr lang="en-GB"/>
          </a:p>
        </p:txBody>
      </p:sp>
    </p:spTree>
    <p:extLst>
      <p:ext uri="{BB962C8B-B14F-4D97-AF65-F5344CB8AC3E}">
        <p14:creationId xmlns:p14="http://schemas.microsoft.com/office/powerpoint/2010/main" val="7864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79"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646900" y="228600"/>
            <a:ext cx="3182899" cy="2405278"/>
          </a:xfrm>
          <a:prstGeom prst="rect">
            <a:avLst/>
          </a:prstGeom>
          <a:blipFill>
            <a:blip r:embed="rId2" cstate="print"/>
            <a:stretch>
              <a:fillRect/>
            </a:stretch>
          </a:blipFill>
        </p:spPr>
        <p:txBody>
          <a:bodyPr wrap="square" lIns="0" tIns="0" rIns="0" bIns="0" rtlCol="0">
            <a:spAutoFit/>
          </a:bodyPr>
          <a:lstStyle/>
          <a:p>
            <a:endParaRPr/>
          </a:p>
        </p:txBody>
      </p:sp>
      <p:sp>
        <p:nvSpPr>
          <p:cNvPr id="17" name="bk object 17"/>
          <p:cNvSpPr/>
          <p:nvPr/>
        </p:nvSpPr>
        <p:spPr>
          <a:xfrm>
            <a:off x="3443185" y="228600"/>
            <a:ext cx="3177540" cy="2405380"/>
          </a:xfrm>
          <a:custGeom>
            <a:avLst/>
            <a:gdLst/>
            <a:ahLst/>
            <a:cxnLst/>
            <a:rect l="l" t="t" r="r" b="b"/>
            <a:pathLst>
              <a:path w="3177540" h="2405380">
                <a:moveTo>
                  <a:pt x="3177527" y="0"/>
                </a:moveTo>
                <a:lnTo>
                  <a:pt x="0" y="0"/>
                </a:lnTo>
                <a:lnTo>
                  <a:pt x="0" y="2405265"/>
                </a:lnTo>
                <a:lnTo>
                  <a:pt x="3177527" y="2405265"/>
                </a:lnTo>
                <a:lnTo>
                  <a:pt x="3177527" y="0"/>
                </a:lnTo>
                <a:close/>
              </a:path>
            </a:pathLst>
          </a:custGeom>
          <a:solidFill>
            <a:srgbClr val="231F20"/>
          </a:solidFill>
        </p:spPr>
        <p:txBody>
          <a:bodyPr wrap="square" lIns="0" tIns="0" rIns="0" bIns="0" rtlCol="0">
            <a:spAutoFit/>
          </a:bodyPr>
          <a:lstStyle/>
          <a:p>
            <a:endParaRPr/>
          </a:p>
        </p:txBody>
      </p:sp>
      <p:sp>
        <p:nvSpPr>
          <p:cNvPr id="18" name="bk object 18"/>
          <p:cNvSpPr/>
          <p:nvPr/>
        </p:nvSpPr>
        <p:spPr>
          <a:xfrm>
            <a:off x="3443185" y="228600"/>
            <a:ext cx="3177527" cy="2405278"/>
          </a:xfrm>
          <a:prstGeom prst="rect">
            <a:avLst/>
          </a:prstGeom>
          <a:blipFill>
            <a:blip r:embed="rId3" cstate="print"/>
            <a:stretch>
              <a:fillRect/>
            </a:stretch>
          </a:blipFill>
        </p:spPr>
        <p:txBody>
          <a:bodyPr wrap="square" lIns="0" tIns="0" rIns="0" bIns="0" rtlCol="0">
            <a:spAutoFit/>
          </a:bodyPr>
          <a:lstStyle/>
          <a:p>
            <a:endParaRPr/>
          </a:p>
        </p:txBody>
      </p:sp>
      <p:sp>
        <p:nvSpPr>
          <p:cNvPr id="19" name="bk object 19"/>
          <p:cNvSpPr/>
          <p:nvPr/>
        </p:nvSpPr>
        <p:spPr>
          <a:xfrm>
            <a:off x="228600" y="5137632"/>
            <a:ext cx="3188398" cy="2406167"/>
          </a:xfrm>
          <a:prstGeom prst="rect">
            <a:avLst/>
          </a:prstGeom>
          <a:blipFill>
            <a:blip r:embed="rId4" cstate="print"/>
            <a:stretch>
              <a:fillRect/>
            </a:stretch>
          </a:blipFill>
        </p:spPr>
        <p:txBody>
          <a:bodyPr wrap="square" lIns="0" tIns="0" rIns="0" bIns="0" rtlCol="0">
            <a:spAutoFit/>
          </a:bodyPr>
          <a:lstStyle/>
          <a:p>
            <a:endParaRPr/>
          </a:p>
        </p:txBody>
      </p:sp>
      <p:sp>
        <p:nvSpPr>
          <p:cNvPr id="20" name="bk object 20"/>
          <p:cNvSpPr/>
          <p:nvPr/>
        </p:nvSpPr>
        <p:spPr>
          <a:xfrm>
            <a:off x="3443185" y="5137632"/>
            <a:ext cx="3177540" cy="2406650"/>
          </a:xfrm>
          <a:custGeom>
            <a:avLst/>
            <a:gdLst/>
            <a:ahLst/>
            <a:cxnLst/>
            <a:rect l="l" t="t" r="r" b="b"/>
            <a:pathLst>
              <a:path w="3177540" h="2406650">
                <a:moveTo>
                  <a:pt x="0" y="2406167"/>
                </a:moveTo>
                <a:lnTo>
                  <a:pt x="3177527" y="2406167"/>
                </a:lnTo>
                <a:lnTo>
                  <a:pt x="3177527" y="0"/>
                </a:lnTo>
                <a:lnTo>
                  <a:pt x="0" y="0"/>
                </a:lnTo>
                <a:lnTo>
                  <a:pt x="0" y="2406167"/>
                </a:lnTo>
                <a:close/>
              </a:path>
            </a:pathLst>
          </a:custGeom>
          <a:solidFill>
            <a:srgbClr val="231F20"/>
          </a:solidFill>
        </p:spPr>
        <p:txBody>
          <a:bodyPr wrap="square" lIns="0" tIns="0" rIns="0" bIns="0" rtlCol="0">
            <a:spAutoFit/>
          </a:bodyPr>
          <a:lstStyle/>
          <a:p>
            <a:endParaRPr/>
          </a:p>
        </p:txBody>
      </p:sp>
      <p:sp>
        <p:nvSpPr>
          <p:cNvPr id="21" name="bk object 21"/>
          <p:cNvSpPr/>
          <p:nvPr/>
        </p:nvSpPr>
        <p:spPr>
          <a:xfrm>
            <a:off x="3443185" y="5137632"/>
            <a:ext cx="3177527" cy="2406167"/>
          </a:xfrm>
          <a:prstGeom prst="rect">
            <a:avLst/>
          </a:prstGeom>
          <a:blipFill>
            <a:blip r:embed="rId5" cstate="print"/>
            <a:stretch>
              <a:fillRect/>
            </a:stretch>
          </a:blipFill>
        </p:spPr>
        <p:txBody>
          <a:bodyPr wrap="square" lIns="0" tIns="0" rIns="0" bIns="0" rtlCol="0">
            <a:spAutoFit/>
          </a:bodyPr>
          <a:lstStyle/>
          <a:p>
            <a:endParaRPr/>
          </a:p>
        </p:txBody>
      </p:sp>
      <p:sp>
        <p:nvSpPr>
          <p:cNvPr id="22" name="bk object 22"/>
          <p:cNvSpPr/>
          <p:nvPr/>
        </p:nvSpPr>
        <p:spPr>
          <a:xfrm>
            <a:off x="228600" y="2660056"/>
            <a:ext cx="3188398" cy="2451388"/>
          </a:xfrm>
          <a:prstGeom prst="rect">
            <a:avLst/>
          </a:prstGeom>
          <a:blipFill>
            <a:blip r:embed="rId6" cstate="print"/>
            <a:stretch>
              <a:fillRect/>
            </a:stretch>
          </a:blipFill>
        </p:spPr>
        <p:txBody>
          <a:bodyPr wrap="square" lIns="0" tIns="0" rIns="0" bIns="0" rtlCol="0">
            <a:spAutoFit/>
          </a:bodyPr>
          <a:lstStyle/>
          <a:p>
            <a:endParaRPr/>
          </a:p>
        </p:txBody>
      </p:sp>
      <p:sp>
        <p:nvSpPr>
          <p:cNvPr id="23" name="bk object 23"/>
          <p:cNvSpPr/>
          <p:nvPr/>
        </p:nvSpPr>
        <p:spPr>
          <a:xfrm>
            <a:off x="6646900" y="2660056"/>
            <a:ext cx="3182899" cy="2451388"/>
          </a:xfrm>
          <a:prstGeom prst="rect">
            <a:avLst/>
          </a:prstGeom>
          <a:blipFill>
            <a:blip r:embed="rId7" cstate="print"/>
            <a:stretch>
              <a:fillRect/>
            </a:stretch>
          </a:blipFill>
        </p:spPr>
        <p:txBody>
          <a:bodyPr wrap="square" lIns="0" tIns="0" rIns="0" bIns="0" rtlCol="0">
            <a:spAutoFit/>
          </a:bodyPr>
          <a:lstStyle/>
          <a:p>
            <a:endParaRPr/>
          </a:p>
        </p:txBody>
      </p:sp>
      <p:sp>
        <p:nvSpPr>
          <p:cNvPr id="2" name="Holder 2"/>
          <p:cNvSpPr>
            <a:spLocks noGrp="1"/>
          </p:cNvSpPr>
          <p:nvPr>
            <p:ph type="title"/>
          </p:nvPr>
        </p:nvSpPr>
        <p:spPr/>
        <p:txBody>
          <a:bodyPr lIns="0" tIns="0" rIns="0" bIns="0"/>
          <a:lstStyle>
            <a:lvl1pPr>
              <a:defRPr sz="280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a:solidFill>
                  <a:schemeClr val="bg1"/>
                </a:solidFill>
                <a:latin typeface="Calibri"/>
                <a:cs typeface="Calibri"/>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619260" y="2273074"/>
            <a:ext cx="6819879" cy="443864"/>
          </a:xfrm>
          <a:prstGeom prst="rect">
            <a:avLst/>
          </a:prstGeom>
        </p:spPr>
        <p:txBody>
          <a:bodyPr wrap="square" lIns="0" tIns="0" rIns="0" bIns="0">
            <a:spAutoFit/>
          </a:bodyPr>
          <a:lstStyle>
            <a:lvl1pPr>
              <a:defRPr sz="2800">
                <a:solidFill>
                  <a:schemeClr val="bg1"/>
                </a:solidFill>
                <a:latin typeface="Calibri"/>
                <a:cs typeface="Calibri"/>
              </a:defRPr>
            </a:lvl1pPr>
          </a:lstStyle>
          <a:p>
            <a:endParaRPr/>
          </a:p>
        </p:txBody>
      </p:sp>
      <p:sp>
        <p:nvSpPr>
          <p:cNvPr id="3" name="Holder 3"/>
          <p:cNvSpPr>
            <a:spLocks noGrp="1"/>
          </p:cNvSpPr>
          <p:nvPr>
            <p:ph type="body" idx="1"/>
          </p:nvPr>
        </p:nvSpPr>
        <p:spPr>
          <a:xfrm>
            <a:off x="502920" y="1787652"/>
            <a:ext cx="9052559"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19856" y="7228332"/>
            <a:ext cx="3218687"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6/19/2019</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5.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hyperlink" Target="https://www.marriott.com/hotels/maps/travel/dubal-aloft-dublin-city/" TargetMode="External"/><Relationship Id="rId5" Type="http://schemas.openxmlformats.org/officeDocument/2006/relationships/image" Target="../media/image9.png"/><Relationship Id="rId10" Type="http://schemas.openxmlformats.org/officeDocument/2006/relationships/hyperlink" Target="mailto:Michaela.Burke@aloftdublincity.com" TargetMode="External"/><Relationship Id="rId4" Type="http://schemas.openxmlformats.org/officeDocument/2006/relationships/image" Target="../media/image8.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996" y="1021675"/>
            <a:ext cx="4742838" cy="1772024"/>
          </a:xfrm>
          <a:prstGeom prst="rect">
            <a:avLst/>
          </a:prstGeom>
        </p:spPr>
        <p:txBody>
          <a:bodyPr vert="horz" wrap="square" lIns="0" tIns="0" rIns="0" bIns="0" rtlCol="0">
            <a:spAutoFit/>
          </a:bodyPr>
          <a:lstStyle/>
          <a:p>
            <a:pPr marL="12700"/>
            <a:r>
              <a:rPr lang="en-US" sz="900" i="1" u="sng" spc="125" dirty="0">
                <a:solidFill>
                  <a:schemeClr val="tx1">
                    <a:lumMod val="85000"/>
                    <a:lumOff val="15000"/>
                  </a:schemeClr>
                </a:solidFill>
                <a:cs typeface="Calibri"/>
              </a:rPr>
              <a:t>Property Overview:</a:t>
            </a:r>
            <a:endParaRPr lang="en-US" sz="900" i="1" u="sng" spc="50" dirty="0">
              <a:solidFill>
                <a:schemeClr val="tx1">
                  <a:lumMod val="85000"/>
                  <a:lumOff val="15000"/>
                </a:schemeClr>
              </a:solidFill>
              <a:cs typeface="Calibri"/>
            </a:endParaRPr>
          </a:p>
          <a:p>
            <a:pPr marL="12700" marR="6350" algn="just">
              <a:lnSpc>
                <a:spcPct val="113999"/>
              </a:lnSpc>
              <a:spcBef>
                <a:spcPts val="430"/>
              </a:spcBef>
            </a:pPr>
            <a:r>
              <a:rPr lang="en-GB" sz="900" dirty="0">
                <a:solidFill>
                  <a:schemeClr val="tx1">
                    <a:lumMod val="50000"/>
                    <a:lumOff val="50000"/>
                  </a:schemeClr>
                </a:solidFill>
              </a:rPr>
              <a:t>Stay and play in style at the new Aloft Dublin City Hotel opened Feb 2019, Full service designed for the savvy tech needs. We are located in one of the most historic parts of Dublin.</a:t>
            </a:r>
          </a:p>
          <a:p>
            <a:pPr marL="12700" marR="6350" algn="just">
              <a:lnSpc>
                <a:spcPct val="113999"/>
              </a:lnSpc>
              <a:spcBef>
                <a:spcPts val="430"/>
              </a:spcBef>
            </a:pPr>
            <a:r>
              <a:rPr lang="en-GB" sz="900" dirty="0">
                <a:solidFill>
                  <a:schemeClr val="tx1">
                    <a:lumMod val="50000"/>
                    <a:lumOff val="50000"/>
                  </a:schemeClr>
                </a:solidFill>
              </a:rPr>
              <a:t>Top floor at Aloft includes; on-site dining at WXYZ bar and open terrace, </a:t>
            </a:r>
            <a:r>
              <a:rPr lang="en-GB" sz="900" dirty="0" err="1">
                <a:solidFill>
                  <a:schemeClr val="tx1">
                    <a:lumMod val="50000"/>
                    <a:lumOff val="50000"/>
                  </a:schemeClr>
                </a:solidFill>
              </a:rPr>
              <a:t>Re:Fuel</a:t>
            </a:r>
            <a:r>
              <a:rPr lang="en-GB" sz="900" dirty="0">
                <a:solidFill>
                  <a:schemeClr val="tx1">
                    <a:lumMod val="50000"/>
                    <a:lumOff val="50000"/>
                  </a:schemeClr>
                </a:solidFill>
              </a:rPr>
              <a:t> restaurant, and </a:t>
            </a:r>
            <a:r>
              <a:rPr lang="en-GB" sz="900" dirty="0" err="1">
                <a:solidFill>
                  <a:schemeClr val="tx1">
                    <a:lumMod val="50000"/>
                    <a:lumOff val="50000"/>
                  </a:schemeClr>
                </a:solidFill>
              </a:rPr>
              <a:t>Re:Mix</a:t>
            </a:r>
            <a:r>
              <a:rPr lang="en-GB" sz="900" dirty="0">
                <a:solidFill>
                  <a:schemeClr val="tx1">
                    <a:lumMod val="50000"/>
                    <a:lumOff val="50000"/>
                  </a:schemeClr>
                </a:solidFill>
              </a:rPr>
              <a:t> lounge. Enjoy signature views of the city with Wicklow mountains on one side and sweeping views of Dublin city on the other. </a:t>
            </a:r>
          </a:p>
          <a:p>
            <a:pPr marL="12700" marR="6350" algn="just">
              <a:lnSpc>
                <a:spcPct val="113999"/>
              </a:lnSpc>
              <a:spcBef>
                <a:spcPts val="430"/>
              </a:spcBef>
            </a:pPr>
            <a:r>
              <a:rPr lang="en-GB" sz="900" dirty="0">
                <a:solidFill>
                  <a:schemeClr val="tx1">
                    <a:lumMod val="50000"/>
                    <a:lumOff val="50000"/>
                  </a:schemeClr>
                </a:solidFill>
              </a:rPr>
              <a:t>Meet friends or colleagues for a cocktail, a game of pool or hang out and listen to our live music shows. Relax or get down to work in our open lounge space equipped with free &amp; fast WIFI and the latest technology to help you stay in touch.</a:t>
            </a:r>
          </a:p>
          <a:p>
            <a:pPr marL="12700" marR="6350">
              <a:lnSpc>
                <a:spcPct val="113999"/>
              </a:lnSpc>
              <a:spcBef>
                <a:spcPts val="430"/>
              </a:spcBef>
            </a:pPr>
            <a:endParaRPr lang="en-GB" sz="1000" dirty="0"/>
          </a:p>
        </p:txBody>
      </p:sp>
      <p:sp>
        <p:nvSpPr>
          <p:cNvPr id="3" name="object 3"/>
          <p:cNvSpPr txBox="1"/>
          <p:nvPr/>
        </p:nvSpPr>
        <p:spPr>
          <a:xfrm>
            <a:off x="2673227" y="4663146"/>
            <a:ext cx="2228850" cy="1661993"/>
          </a:xfrm>
          <a:prstGeom prst="rect">
            <a:avLst/>
          </a:prstGeom>
        </p:spPr>
        <p:txBody>
          <a:bodyPr vert="horz" wrap="square" lIns="0" tIns="0" rIns="0" bIns="0" numCol="1" rtlCol="0">
            <a:spAutoFit/>
          </a:bodyPr>
          <a:lstStyle/>
          <a:p>
            <a:pPr marL="12700" algn="ctr"/>
            <a:r>
              <a:rPr lang="en-US" sz="900" i="1" u="sng" spc="130" dirty="0">
                <a:solidFill>
                  <a:schemeClr val="tx1">
                    <a:lumMod val="85000"/>
                    <a:lumOff val="15000"/>
                  </a:schemeClr>
                </a:solidFill>
                <a:latin typeface="Calibri"/>
                <a:cs typeface="Calibri"/>
              </a:rPr>
              <a:t>Location highlights</a:t>
            </a:r>
            <a:r>
              <a:rPr sz="900" i="1" u="sng" spc="114" dirty="0">
                <a:solidFill>
                  <a:schemeClr val="tx1">
                    <a:lumMod val="85000"/>
                    <a:lumOff val="15000"/>
                  </a:schemeClr>
                </a:solidFill>
                <a:latin typeface="Calibri"/>
                <a:cs typeface="Calibri"/>
              </a:rPr>
              <a:t>:</a:t>
            </a:r>
            <a:endParaRPr lang="en-GB" sz="900" i="1" u="sng" spc="114" dirty="0">
              <a:solidFill>
                <a:schemeClr val="tx1">
                  <a:lumMod val="85000"/>
                  <a:lumOff val="15000"/>
                </a:schemeClr>
              </a:solidFill>
              <a:latin typeface="Calibri"/>
              <a:cs typeface="Calibri"/>
            </a:endParaRPr>
          </a:p>
          <a:p>
            <a:pPr algn="ctr"/>
            <a:endParaRPr lang="en-GB" sz="900" dirty="0">
              <a:solidFill>
                <a:schemeClr val="tx1">
                  <a:lumMod val="50000"/>
                  <a:lumOff val="50000"/>
                </a:schemeClr>
              </a:solidFill>
            </a:endParaRPr>
          </a:p>
          <a:p>
            <a:pPr algn="ctr"/>
            <a:r>
              <a:rPr lang="en-GB" sz="900" dirty="0" err="1">
                <a:solidFill>
                  <a:schemeClr val="tx1">
                    <a:lumMod val="50000"/>
                    <a:lumOff val="50000"/>
                  </a:schemeClr>
                </a:solidFill>
              </a:rPr>
              <a:t>Teelings</a:t>
            </a:r>
            <a:r>
              <a:rPr lang="en-GB" sz="900" dirty="0">
                <a:solidFill>
                  <a:schemeClr val="tx1">
                    <a:lumMod val="50000"/>
                    <a:lumOff val="50000"/>
                  </a:schemeClr>
                </a:solidFill>
              </a:rPr>
              <a:t> Distillery / Dublin Liberties Distillery </a:t>
            </a:r>
          </a:p>
          <a:p>
            <a:pPr algn="ctr"/>
            <a:r>
              <a:rPr lang="en-GB" sz="900" i="1" dirty="0">
                <a:solidFill>
                  <a:schemeClr val="tx1">
                    <a:lumMod val="50000"/>
                    <a:lumOff val="50000"/>
                  </a:schemeClr>
                </a:solidFill>
              </a:rPr>
              <a:t> 1 minute walk</a:t>
            </a:r>
          </a:p>
          <a:p>
            <a:pPr algn="ctr"/>
            <a:r>
              <a:rPr lang="en-GB" sz="900" dirty="0">
                <a:solidFill>
                  <a:schemeClr val="tx1">
                    <a:lumMod val="50000"/>
                    <a:lumOff val="50000"/>
                  </a:schemeClr>
                </a:solidFill>
              </a:rPr>
              <a:t>Guinness Storehouse / Pearse Lyons Distillery </a:t>
            </a:r>
          </a:p>
          <a:p>
            <a:pPr algn="ctr"/>
            <a:r>
              <a:rPr lang="en-GB" sz="900" i="1" dirty="0">
                <a:solidFill>
                  <a:schemeClr val="tx1">
                    <a:lumMod val="50000"/>
                    <a:lumOff val="50000"/>
                  </a:schemeClr>
                </a:solidFill>
              </a:rPr>
              <a:t> 5 minute walk</a:t>
            </a:r>
          </a:p>
          <a:p>
            <a:pPr algn="ctr"/>
            <a:r>
              <a:rPr lang="en-GB" sz="900" dirty="0">
                <a:solidFill>
                  <a:schemeClr val="tx1">
                    <a:lumMod val="50000"/>
                    <a:lumOff val="50000"/>
                  </a:schemeClr>
                </a:solidFill>
              </a:rPr>
              <a:t>Jameson Distillery / St Paul’s/Patrick Cathedral </a:t>
            </a:r>
          </a:p>
          <a:p>
            <a:pPr algn="ctr"/>
            <a:r>
              <a:rPr lang="en-GB" sz="900" i="1" dirty="0">
                <a:solidFill>
                  <a:schemeClr val="tx1">
                    <a:lumMod val="50000"/>
                    <a:lumOff val="50000"/>
                  </a:schemeClr>
                </a:solidFill>
              </a:rPr>
              <a:t> 10 minutes</a:t>
            </a:r>
          </a:p>
          <a:p>
            <a:pPr algn="ctr"/>
            <a:r>
              <a:rPr lang="en-GB" sz="900" dirty="0">
                <a:solidFill>
                  <a:schemeClr val="tx1">
                    <a:lumMod val="50000"/>
                    <a:lumOff val="50000"/>
                  </a:schemeClr>
                </a:solidFill>
              </a:rPr>
              <a:t>St Stephen's Green / Henry Street </a:t>
            </a:r>
          </a:p>
          <a:p>
            <a:pPr algn="ctr"/>
            <a:r>
              <a:rPr lang="en-GB" sz="900" dirty="0">
                <a:solidFill>
                  <a:schemeClr val="tx1">
                    <a:lumMod val="50000"/>
                    <a:lumOff val="50000"/>
                  </a:schemeClr>
                </a:solidFill>
              </a:rPr>
              <a:t> 10 minute walk</a:t>
            </a:r>
          </a:p>
          <a:p>
            <a:pPr algn="ctr"/>
            <a:r>
              <a:rPr lang="en-GB" sz="900" dirty="0">
                <a:solidFill>
                  <a:schemeClr val="tx1">
                    <a:lumMod val="50000"/>
                    <a:lumOff val="50000"/>
                  </a:schemeClr>
                </a:solidFill>
              </a:rPr>
              <a:t>Dublin Airport</a:t>
            </a:r>
          </a:p>
          <a:p>
            <a:pPr algn="ctr"/>
            <a:r>
              <a:rPr lang="en-GB" sz="900" i="1" dirty="0">
                <a:solidFill>
                  <a:schemeClr val="tx1">
                    <a:lumMod val="50000"/>
                    <a:lumOff val="50000"/>
                  </a:schemeClr>
                </a:solidFill>
              </a:rPr>
              <a:t>25 minutes </a:t>
            </a:r>
          </a:p>
        </p:txBody>
      </p:sp>
      <p:sp>
        <p:nvSpPr>
          <p:cNvPr id="5" name="object 5"/>
          <p:cNvSpPr txBox="1"/>
          <p:nvPr/>
        </p:nvSpPr>
        <p:spPr>
          <a:xfrm>
            <a:off x="187306" y="2776634"/>
            <a:ext cx="2239707" cy="1766189"/>
          </a:xfrm>
          <a:prstGeom prst="rect">
            <a:avLst/>
          </a:prstGeom>
        </p:spPr>
        <p:txBody>
          <a:bodyPr vert="horz" wrap="square" lIns="0" tIns="0" rIns="0" bIns="0" rtlCol="0">
            <a:spAutoFit/>
          </a:bodyPr>
          <a:lstStyle/>
          <a:p>
            <a:pPr marL="12700" algn="ctr"/>
            <a:r>
              <a:rPr lang="en-US" sz="900" i="1" u="sng" spc="125" dirty="0">
                <a:solidFill>
                  <a:schemeClr val="tx1">
                    <a:lumMod val="85000"/>
                    <a:lumOff val="15000"/>
                  </a:schemeClr>
                </a:solidFill>
                <a:cs typeface="Calibri"/>
              </a:rPr>
              <a:t>Hotel Services &amp; Amenities:</a:t>
            </a:r>
            <a:endParaRPr lang="en-US" sz="900" i="1" u="sng" spc="50" dirty="0">
              <a:solidFill>
                <a:schemeClr val="tx1">
                  <a:lumMod val="85000"/>
                  <a:lumOff val="15000"/>
                </a:schemeClr>
              </a:solidFill>
              <a:cs typeface="Calibri"/>
            </a:endParaRPr>
          </a:p>
          <a:p>
            <a:pPr marL="12700" algn="ctr"/>
            <a:endParaRPr lang="en-US" sz="900" dirty="0">
              <a:solidFill>
                <a:schemeClr val="tx1">
                  <a:lumMod val="65000"/>
                  <a:lumOff val="35000"/>
                </a:schemeClr>
              </a:solidFill>
              <a:cs typeface="Calibri"/>
            </a:endParaRPr>
          </a:p>
          <a:p>
            <a:pPr algn="ctr"/>
            <a:r>
              <a:rPr lang="en-GB" sz="900" dirty="0">
                <a:solidFill>
                  <a:schemeClr val="tx1">
                    <a:lumMod val="50000"/>
                    <a:lumOff val="50000"/>
                  </a:schemeClr>
                </a:solidFill>
              </a:rPr>
              <a:t>Mobile Check-in and keyless room entry</a:t>
            </a:r>
          </a:p>
          <a:p>
            <a:pPr algn="ctr">
              <a:lnSpc>
                <a:spcPts val="1300"/>
              </a:lnSpc>
            </a:pPr>
            <a:r>
              <a:rPr lang="en-GB" sz="900" dirty="0">
                <a:solidFill>
                  <a:schemeClr val="tx1">
                    <a:lumMod val="50000"/>
                    <a:lumOff val="50000"/>
                  </a:schemeClr>
                </a:solidFill>
              </a:rPr>
              <a:t>Concierge &amp; 24 hour Security</a:t>
            </a:r>
          </a:p>
          <a:p>
            <a:pPr algn="ctr">
              <a:lnSpc>
                <a:spcPts val="1300"/>
              </a:lnSpc>
            </a:pPr>
            <a:r>
              <a:rPr lang="en-GB" sz="900" dirty="0" err="1">
                <a:solidFill>
                  <a:schemeClr val="tx1">
                    <a:lumMod val="50000"/>
                    <a:lumOff val="50000"/>
                  </a:schemeClr>
                </a:solidFill>
              </a:rPr>
              <a:t>Whatsapp</a:t>
            </a:r>
            <a:r>
              <a:rPr lang="en-GB" sz="900" dirty="0">
                <a:solidFill>
                  <a:schemeClr val="tx1">
                    <a:lumMod val="50000"/>
                    <a:lumOff val="50000"/>
                  </a:schemeClr>
                </a:solidFill>
              </a:rPr>
              <a:t> Room Service / </a:t>
            </a:r>
            <a:r>
              <a:rPr lang="en-GB" sz="900" dirty="0" err="1">
                <a:solidFill>
                  <a:schemeClr val="tx1">
                    <a:lumMod val="50000"/>
                    <a:lumOff val="50000"/>
                  </a:schemeClr>
                </a:solidFill>
              </a:rPr>
              <a:t>Botlr</a:t>
            </a:r>
            <a:r>
              <a:rPr lang="en-GB" sz="900" dirty="0">
                <a:solidFill>
                  <a:schemeClr val="tx1">
                    <a:lumMod val="50000"/>
                    <a:lumOff val="50000"/>
                  </a:schemeClr>
                </a:solidFill>
              </a:rPr>
              <a:t> Robot Delivery</a:t>
            </a:r>
          </a:p>
          <a:p>
            <a:pPr algn="ctr">
              <a:lnSpc>
                <a:spcPts val="1300"/>
              </a:lnSpc>
            </a:pPr>
            <a:r>
              <a:rPr lang="en-GB" sz="900" dirty="0">
                <a:solidFill>
                  <a:schemeClr val="tx1">
                    <a:lumMod val="50000"/>
                    <a:lumOff val="50000"/>
                  </a:schemeClr>
                </a:solidFill>
              </a:rPr>
              <a:t>Q Park Christchurch &amp; limited Street Parking  Apple Business Centre</a:t>
            </a:r>
          </a:p>
          <a:p>
            <a:pPr algn="ctr">
              <a:lnSpc>
                <a:spcPts val="1300"/>
              </a:lnSpc>
            </a:pPr>
            <a:r>
              <a:rPr lang="en-GB" sz="900" dirty="0">
                <a:solidFill>
                  <a:schemeClr val="tx1">
                    <a:lumMod val="50000"/>
                    <a:lumOff val="50000"/>
                  </a:schemeClr>
                </a:solidFill>
              </a:rPr>
              <a:t>Laundry &amp; Dry Cleaning services / Porterage</a:t>
            </a:r>
          </a:p>
          <a:p>
            <a:pPr algn="ctr">
              <a:lnSpc>
                <a:spcPts val="1300"/>
              </a:lnSpc>
            </a:pPr>
            <a:r>
              <a:rPr lang="en-GB" sz="900" dirty="0">
                <a:solidFill>
                  <a:schemeClr val="tx1">
                    <a:lumMod val="50000"/>
                    <a:lumOff val="50000"/>
                  </a:schemeClr>
                </a:solidFill>
              </a:rPr>
              <a:t>24hr Refuel Snack Bar</a:t>
            </a:r>
          </a:p>
          <a:p>
            <a:pPr algn="ctr">
              <a:lnSpc>
                <a:spcPts val="1300"/>
              </a:lnSpc>
            </a:pPr>
            <a:r>
              <a:rPr lang="en-GB" sz="900" dirty="0">
                <a:solidFill>
                  <a:schemeClr val="tx1">
                    <a:lumMod val="50000"/>
                    <a:lumOff val="50000"/>
                  </a:schemeClr>
                </a:solidFill>
              </a:rPr>
              <a:t>Fast &amp; Free WIFI (900MB)</a:t>
            </a:r>
          </a:p>
          <a:p>
            <a:pPr algn="ctr">
              <a:lnSpc>
                <a:spcPts val="1300"/>
              </a:lnSpc>
            </a:pPr>
            <a:r>
              <a:rPr lang="en-GB" sz="900" dirty="0">
                <a:solidFill>
                  <a:schemeClr val="tx1">
                    <a:lumMod val="50000"/>
                    <a:lumOff val="50000"/>
                  </a:schemeClr>
                </a:solidFill>
              </a:rPr>
              <a:t>On site 24hr Gym</a:t>
            </a:r>
            <a:endParaRPr sz="900" dirty="0">
              <a:solidFill>
                <a:schemeClr val="tx1">
                  <a:lumMod val="50000"/>
                  <a:lumOff val="50000"/>
                </a:schemeClr>
              </a:solidFill>
              <a:cs typeface="Calibri"/>
            </a:endParaRPr>
          </a:p>
        </p:txBody>
      </p:sp>
      <p:sp>
        <p:nvSpPr>
          <p:cNvPr id="6" name="object 6"/>
          <p:cNvSpPr txBox="1"/>
          <p:nvPr/>
        </p:nvSpPr>
        <p:spPr>
          <a:xfrm>
            <a:off x="119158" y="6431434"/>
            <a:ext cx="2668310" cy="1049518"/>
          </a:xfrm>
          <a:prstGeom prst="rect">
            <a:avLst/>
          </a:prstGeom>
        </p:spPr>
        <p:txBody>
          <a:bodyPr vert="horz" wrap="square" lIns="0" tIns="0" rIns="0" bIns="0" numCol="1" rtlCol="0">
            <a:spAutoFit/>
          </a:bodyPr>
          <a:lstStyle/>
          <a:p>
            <a:pPr marL="12700" marR="519430" algn="ctr">
              <a:lnSpc>
                <a:spcPct val="200000"/>
              </a:lnSpc>
            </a:pPr>
            <a:r>
              <a:rPr lang="en-GB" sz="900" i="1" u="sng" spc="100" dirty="0">
                <a:solidFill>
                  <a:schemeClr val="tx1">
                    <a:lumMod val="85000"/>
                    <a:lumOff val="15000"/>
                  </a:schemeClr>
                </a:solidFill>
                <a:cs typeface="Calibri"/>
              </a:rPr>
              <a:t>Food &amp; Beverage </a:t>
            </a:r>
            <a:endParaRPr lang="en-US" sz="900" i="1" u="sng" spc="10" dirty="0">
              <a:solidFill>
                <a:schemeClr val="tx1">
                  <a:lumMod val="85000"/>
                  <a:lumOff val="15000"/>
                </a:schemeClr>
              </a:solidFill>
              <a:cs typeface="Calibri"/>
            </a:endParaRPr>
          </a:p>
          <a:p>
            <a:pPr marL="12700" marR="519430" algn="ctr">
              <a:lnSpc>
                <a:spcPct val="200000"/>
              </a:lnSpc>
            </a:pPr>
            <a:r>
              <a:rPr lang="en-US" sz="850" spc="10" dirty="0" err="1">
                <a:solidFill>
                  <a:schemeClr val="tx1">
                    <a:lumMod val="50000"/>
                    <a:lumOff val="50000"/>
                  </a:schemeClr>
                </a:solidFill>
                <a:cs typeface="Calibri"/>
              </a:rPr>
              <a:t>Re:Fuel</a:t>
            </a:r>
            <a:r>
              <a:rPr lang="en-US" sz="850" spc="10" dirty="0">
                <a:solidFill>
                  <a:schemeClr val="tx1">
                    <a:lumMod val="50000"/>
                    <a:lumOff val="50000"/>
                  </a:schemeClr>
                </a:solidFill>
                <a:cs typeface="Calibri"/>
              </a:rPr>
              <a:t> 2hr snack bar – 7</a:t>
            </a:r>
            <a:r>
              <a:rPr lang="en-US" sz="850" spc="10" baseline="30000" dirty="0">
                <a:solidFill>
                  <a:schemeClr val="tx1">
                    <a:lumMod val="50000"/>
                    <a:lumOff val="50000"/>
                  </a:schemeClr>
                </a:solidFill>
                <a:cs typeface="Calibri"/>
              </a:rPr>
              <a:t>th</a:t>
            </a:r>
            <a:r>
              <a:rPr lang="en-US" sz="850" spc="10" dirty="0">
                <a:solidFill>
                  <a:schemeClr val="tx1">
                    <a:lumMod val="50000"/>
                    <a:lumOff val="50000"/>
                  </a:schemeClr>
                </a:solidFill>
                <a:cs typeface="Calibri"/>
              </a:rPr>
              <a:t> Floor</a:t>
            </a:r>
            <a:endParaRPr lang="en-GB" sz="850" spc="60" dirty="0">
              <a:solidFill>
                <a:schemeClr val="tx1">
                  <a:lumMod val="50000"/>
                  <a:lumOff val="50000"/>
                </a:schemeClr>
              </a:solidFill>
              <a:cs typeface="Calibri"/>
            </a:endParaRPr>
          </a:p>
          <a:p>
            <a:pPr marL="12700" marR="519430" algn="ctr">
              <a:lnSpc>
                <a:spcPct val="133900"/>
              </a:lnSpc>
            </a:pPr>
            <a:r>
              <a:rPr lang="en-GB" sz="850" spc="-5" dirty="0">
                <a:solidFill>
                  <a:schemeClr val="tx1">
                    <a:lumMod val="50000"/>
                    <a:lumOff val="50000"/>
                  </a:schemeClr>
                </a:solidFill>
                <a:cs typeface="Calibri"/>
              </a:rPr>
              <a:t>WXYZ Bar Bites – 7</a:t>
            </a:r>
            <a:r>
              <a:rPr lang="en-GB" sz="850" spc="-5" baseline="30000" dirty="0">
                <a:solidFill>
                  <a:schemeClr val="tx1">
                    <a:lumMod val="50000"/>
                    <a:lumOff val="50000"/>
                  </a:schemeClr>
                </a:solidFill>
                <a:cs typeface="Calibri"/>
              </a:rPr>
              <a:t>th</a:t>
            </a:r>
            <a:r>
              <a:rPr lang="en-GB" sz="850" spc="-5" dirty="0">
                <a:solidFill>
                  <a:schemeClr val="tx1">
                    <a:lumMod val="50000"/>
                    <a:lumOff val="50000"/>
                  </a:schemeClr>
                </a:solidFill>
                <a:cs typeface="Calibri"/>
              </a:rPr>
              <a:t> Floor </a:t>
            </a:r>
            <a:endParaRPr lang="en-GB" sz="850" spc="50" dirty="0">
              <a:solidFill>
                <a:schemeClr val="tx1">
                  <a:lumMod val="50000"/>
                  <a:lumOff val="50000"/>
                </a:schemeClr>
              </a:solidFill>
              <a:cs typeface="Calibri"/>
            </a:endParaRPr>
          </a:p>
          <a:p>
            <a:pPr marL="12700" marR="519430" algn="ctr">
              <a:lnSpc>
                <a:spcPct val="133900"/>
              </a:lnSpc>
            </a:pPr>
            <a:r>
              <a:rPr lang="en-GB" sz="850" spc="15" dirty="0" err="1">
                <a:solidFill>
                  <a:schemeClr val="tx1">
                    <a:lumMod val="50000"/>
                    <a:lumOff val="50000"/>
                  </a:schemeClr>
                </a:solidFill>
                <a:cs typeface="Calibri"/>
              </a:rPr>
              <a:t>Tenters</a:t>
            </a:r>
            <a:r>
              <a:rPr lang="en-GB" sz="850" spc="15" dirty="0">
                <a:solidFill>
                  <a:schemeClr val="tx1">
                    <a:lumMod val="50000"/>
                    <a:lumOff val="50000"/>
                  </a:schemeClr>
                </a:solidFill>
                <a:cs typeface="Calibri"/>
              </a:rPr>
              <a:t> Gastro Pub – Ground Floor</a:t>
            </a:r>
          </a:p>
          <a:p>
            <a:pPr marL="12700" marR="519430" algn="ctr">
              <a:lnSpc>
                <a:spcPct val="133900"/>
              </a:lnSpc>
            </a:pPr>
            <a:r>
              <a:rPr lang="en-GB" sz="850" spc="15" dirty="0">
                <a:solidFill>
                  <a:schemeClr val="tx1">
                    <a:lumMod val="50000"/>
                    <a:lumOff val="50000"/>
                  </a:schemeClr>
                </a:solidFill>
                <a:cs typeface="Calibri"/>
              </a:rPr>
              <a:t>24hr Room Service</a:t>
            </a:r>
          </a:p>
        </p:txBody>
      </p:sp>
      <p:sp>
        <p:nvSpPr>
          <p:cNvPr id="8" name="object 8"/>
          <p:cNvSpPr txBox="1"/>
          <p:nvPr/>
        </p:nvSpPr>
        <p:spPr>
          <a:xfrm>
            <a:off x="2533686" y="2775310"/>
            <a:ext cx="2557079" cy="2063706"/>
          </a:xfrm>
          <a:prstGeom prst="rect">
            <a:avLst/>
          </a:prstGeom>
        </p:spPr>
        <p:txBody>
          <a:bodyPr vert="horz" wrap="square" lIns="0" tIns="0" rIns="0" bIns="0" numCol="1" rtlCol="0">
            <a:spAutoFit/>
          </a:bodyPr>
          <a:lstStyle/>
          <a:p>
            <a:pPr marL="12700" algn="ctr"/>
            <a:r>
              <a:rPr lang="en-US" sz="900" i="1" u="sng" spc="125" dirty="0">
                <a:solidFill>
                  <a:schemeClr val="tx1">
                    <a:lumMod val="85000"/>
                    <a:lumOff val="15000"/>
                  </a:schemeClr>
                </a:solidFill>
                <a:cs typeface="Calibri"/>
              </a:rPr>
              <a:t>Aloft Guest Rooms:</a:t>
            </a:r>
            <a:endParaRPr lang="en-US" sz="900" i="1" u="sng" spc="50" dirty="0">
              <a:solidFill>
                <a:schemeClr val="tx1">
                  <a:lumMod val="85000"/>
                  <a:lumOff val="15000"/>
                </a:schemeClr>
              </a:solidFill>
              <a:cs typeface="Calibri"/>
            </a:endParaRPr>
          </a:p>
          <a:p>
            <a:pPr marL="12700">
              <a:buClr>
                <a:srgbClr val="37333D"/>
              </a:buClr>
              <a:buSzPct val="70588"/>
              <a:tabLst>
                <a:tab pos="93980" algn="l"/>
              </a:tabLst>
            </a:pPr>
            <a:endParaRPr sz="850" dirty="0">
              <a:solidFill>
                <a:schemeClr val="tx1">
                  <a:lumMod val="65000"/>
                  <a:lumOff val="35000"/>
                </a:schemeClr>
              </a:solidFill>
              <a:cs typeface="Calibri"/>
            </a:endParaRPr>
          </a:p>
          <a:p>
            <a:pPr algn="ctr"/>
            <a:r>
              <a:rPr lang="en-GB" sz="900" dirty="0">
                <a:solidFill>
                  <a:schemeClr val="tx1">
                    <a:lumMod val="50000"/>
                    <a:lumOff val="50000"/>
                  </a:schemeClr>
                </a:solidFill>
              </a:rPr>
              <a:t>10ft floor to ceiling windows, Platform king beds</a:t>
            </a:r>
          </a:p>
          <a:p>
            <a:pPr algn="ctr">
              <a:lnSpc>
                <a:spcPts val="1300"/>
              </a:lnSpc>
            </a:pPr>
            <a:r>
              <a:rPr lang="en-GB" sz="900" dirty="0">
                <a:solidFill>
                  <a:schemeClr val="tx1">
                    <a:lumMod val="50000"/>
                    <a:lumOff val="50000"/>
                  </a:schemeClr>
                </a:solidFill>
              </a:rPr>
              <a:t>42" Samsung LCD TV</a:t>
            </a:r>
          </a:p>
          <a:p>
            <a:pPr algn="ctr">
              <a:lnSpc>
                <a:spcPts val="1300"/>
              </a:lnSpc>
            </a:pPr>
            <a:r>
              <a:rPr lang="en-GB" sz="900" dirty="0">
                <a:solidFill>
                  <a:schemeClr val="tx1">
                    <a:lumMod val="50000"/>
                    <a:lumOff val="50000"/>
                  </a:schemeClr>
                </a:solidFill>
              </a:rPr>
              <a:t>Interactive content -streaming system</a:t>
            </a:r>
          </a:p>
          <a:p>
            <a:pPr algn="ctr">
              <a:lnSpc>
                <a:spcPts val="1300"/>
              </a:lnSpc>
            </a:pPr>
            <a:r>
              <a:rPr lang="en-GB" sz="900" dirty="0">
                <a:solidFill>
                  <a:schemeClr val="tx1">
                    <a:lumMod val="50000"/>
                    <a:lumOff val="50000"/>
                  </a:schemeClr>
                </a:solidFill>
              </a:rPr>
              <a:t>Fast &amp; Free WIFI (900MB)</a:t>
            </a:r>
          </a:p>
          <a:p>
            <a:pPr algn="ctr">
              <a:lnSpc>
                <a:spcPts val="1300"/>
              </a:lnSpc>
            </a:pPr>
            <a:r>
              <a:rPr lang="en-GB" sz="900" dirty="0">
                <a:solidFill>
                  <a:schemeClr val="tx1">
                    <a:lumMod val="50000"/>
                    <a:lumOff val="50000"/>
                  </a:schemeClr>
                </a:solidFill>
              </a:rPr>
              <a:t>Ergonomic work space with USB, internet ports</a:t>
            </a:r>
          </a:p>
          <a:p>
            <a:pPr algn="ctr">
              <a:lnSpc>
                <a:spcPts val="1300"/>
              </a:lnSpc>
            </a:pPr>
            <a:r>
              <a:rPr lang="en-GB" sz="900" dirty="0">
                <a:solidFill>
                  <a:schemeClr val="tx1">
                    <a:lumMod val="50000"/>
                    <a:lumOff val="50000"/>
                  </a:schemeClr>
                </a:solidFill>
              </a:rPr>
              <a:t>Bliss Spa toiletries, bathrobes &amp; slippers</a:t>
            </a:r>
          </a:p>
          <a:p>
            <a:pPr algn="ctr">
              <a:lnSpc>
                <a:spcPts val="1300"/>
              </a:lnSpc>
            </a:pPr>
            <a:r>
              <a:rPr lang="en-GB" sz="900" dirty="0">
                <a:solidFill>
                  <a:schemeClr val="tx1">
                    <a:lumMod val="50000"/>
                    <a:lumOff val="50000"/>
                  </a:schemeClr>
                </a:solidFill>
              </a:rPr>
              <a:t>Complimentary Tea, Coffee &amp; Bottled water daily</a:t>
            </a:r>
          </a:p>
          <a:p>
            <a:pPr algn="ctr">
              <a:lnSpc>
                <a:spcPts val="1300"/>
              </a:lnSpc>
            </a:pPr>
            <a:r>
              <a:rPr lang="en-GB" sz="900" dirty="0">
                <a:solidFill>
                  <a:schemeClr val="tx1">
                    <a:lumMod val="50000"/>
                    <a:lumOff val="50000"/>
                  </a:schemeClr>
                </a:solidFill>
              </a:rPr>
              <a:t>Fully Stocked mini bar &amp; fridge</a:t>
            </a:r>
          </a:p>
          <a:p>
            <a:pPr algn="ctr">
              <a:lnSpc>
                <a:spcPts val="1300"/>
              </a:lnSpc>
            </a:pPr>
            <a:endParaRPr lang="en-GB" sz="900" dirty="0">
              <a:solidFill>
                <a:schemeClr val="tx1">
                  <a:lumMod val="50000"/>
                  <a:lumOff val="50000"/>
                </a:schemeClr>
              </a:solidFill>
            </a:endParaRPr>
          </a:p>
          <a:p>
            <a:pPr algn="ctr">
              <a:lnSpc>
                <a:spcPts val="1300"/>
              </a:lnSpc>
            </a:pPr>
            <a:endParaRPr lang="en-GB" sz="900" dirty="0">
              <a:solidFill>
                <a:schemeClr val="tx1">
                  <a:lumMod val="50000"/>
                  <a:lumOff val="50000"/>
                </a:schemeClr>
              </a:solidFill>
            </a:endParaRPr>
          </a:p>
          <a:p>
            <a:pPr algn="ctr">
              <a:lnSpc>
                <a:spcPts val="1300"/>
              </a:lnSpc>
            </a:pPr>
            <a:endParaRPr sz="900" dirty="0">
              <a:solidFill>
                <a:schemeClr val="tx1">
                  <a:lumMod val="50000"/>
                  <a:lumOff val="50000"/>
                </a:schemeClr>
              </a:solidFill>
              <a:cs typeface="Calibri"/>
            </a:endParaRPr>
          </a:p>
        </p:txBody>
      </p:sp>
      <p:sp>
        <p:nvSpPr>
          <p:cNvPr id="10" name="object 10"/>
          <p:cNvSpPr/>
          <p:nvPr/>
        </p:nvSpPr>
        <p:spPr>
          <a:xfrm flipV="1">
            <a:off x="130545" y="2604559"/>
            <a:ext cx="4827699" cy="81725"/>
          </a:xfrm>
          <a:custGeom>
            <a:avLst/>
            <a:gdLst/>
            <a:ahLst/>
            <a:cxnLst/>
            <a:rect l="l" t="t" r="r" b="b"/>
            <a:pathLst>
              <a:path w="4960620">
                <a:moveTo>
                  <a:pt x="0" y="0"/>
                </a:moveTo>
                <a:lnTo>
                  <a:pt x="4960620" y="0"/>
                </a:lnTo>
              </a:path>
            </a:pathLst>
          </a:custGeom>
          <a:ln w="4445">
            <a:solidFill>
              <a:schemeClr val="tx1"/>
            </a:solidFill>
          </a:ln>
        </p:spPr>
        <p:txBody>
          <a:bodyPr wrap="square" lIns="0" tIns="0" rIns="0" bIns="0" rtlCol="0">
            <a:spAutoFit/>
          </a:bodyPr>
          <a:lstStyle/>
          <a:p>
            <a:endParaRPr/>
          </a:p>
        </p:txBody>
      </p:sp>
      <p:sp>
        <p:nvSpPr>
          <p:cNvPr id="11" name="object 11"/>
          <p:cNvSpPr/>
          <p:nvPr/>
        </p:nvSpPr>
        <p:spPr>
          <a:xfrm flipV="1">
            <a:off x="173996" y="854976"/>
            <a:ext cx="4827699" cy="45719"/>
          </a:xfrm>
          <a:custGeom>
            <a:avLst/>
            <a:gdLst/>
            <a:ahLst/>
            <a:cxnLst/>
            <a:rect l="l" t="t" r="r" b="b"/>
            <a:pathLst>
              <a:path w="4960620">
                <a:moveTo>
                  <a:pt x="0" y="0"/>
                </a:moveTo>
                <a:lnTo>
                  <a:pt x="4960620" y="0"/>
                </a:lnTo>
              </a:path>
            </a:pathLst>
          </a:custGeom>
          <a:ln w="4445">
            <a:solidFill>
              <a:schemeClr val="tx1"/>
            </a:solidFill>
          </a:ln>
        </p:spPr>
        <p:txBody>
          <a:bodyPr wrap="square" lIns="0" tIns="0" rIns="0" bIns="0" rtlCol="0">
            <a:spAutoFit/>
          </a:bodyPr>
          <a:lstStyle/>
          <a:p>
            <a:endParaRPr/>
          </a:p>
        </p:txBody>
      </p:sp>
      <p:sp>
        <p:nvSpPr>
          <p:cNvPr id="12" name="object 12"/>
          <p:cNvSpPr/>
          <p:nvPr/>
        </p:nvSpPr>
        <p:spPr>
          <a:xfrm>
            <a:off x="2498676" y="2695809"/>
            <a:ext cx="45719" cy="2633360"/>
          </a:xfrm>
          <a:custGeom>
            <a:avLst/>
            <a:gdLst/>
            <a:ahLst/>
            <a:cxnLst/>
            <a:rect l="l" t="t" r="r" b="b"/>
            <a:pathLst>
              <a:path h="3545840">
                <a:moveTo>
                  <a:pt x="0" y="3545662"/>
                </a:moveTo>
                <a:lnTo>
                  <a:pt x="0" y="0"/>
                </a:lnTo>
              </a:path>
            </a:pathLst>
          </a:custGeom>
          <a:ln w="4445">
            <a:solidFill>
              <a:schemeClr val="tx1"/>
            </a:solidFill>
          </a:ln>
        </p:spPr>
        <p:txBody>
          <a:bodyPr wrap="square" lIns="0" tIns="0" rIns="0" bIns="0" rtlCol="0">
            <a:spAutoFit/>
          </a:bodyPr>
          <a:lstStyle/>
          <a:p>
            <a:endParaRPr/>
          </a:p>
        </p:txBody>
      </p:sp>
      <p:sp>
        <p:nvSpPr>
          <p:cNvPr id="18" name="object 18"/>
          <p:cNvSpPr/>
          <p:nvPr/>
        </p:nvSpPr>
        <p:spPr>
          <a:xfrm>
            <a:off x="0" y="0"/>
            <a:ext cx="10058400" cy="138499"/>
          </a:xfrm>
          <a:custGeom>
            <a:avLst/>
            <a:gdLst/>
            <a:ahLst/>
            <a:cxnLst/>
            <a:rect l="l" t="t" r="r" b="b"/>
            <a:pathLst>
              <a:path w="10058400" h="448309">
                <a:moveTo>
                  <a:pt x="0" y="448030"/>
                </a:moveTo>
                <a:lnTo>
                  <a:pt x="0" y="0"/>
                </a:lnTo>
                <a:lnTo>
                  <a:pt x="10058400" y="0"/>
                </a:lnTo>
                <a:lnTo>
                  <a:pt x="10058400" y="448030"/>
                </a:lnTo>
                <a:lnTo>
                  <a:pt x="0" y="448030"/>
                </a:lnTo>
                <a:close/>
              </a:path>
            </a:pathLst>
          </a:custGeom>
          <a:solidFill>
            <a:srgbClr val="F81496"/>
          </a:solidFill>
        </p:spPr>
        <p:txBody>
          <a:bodyPr wrap="square" lIns="0" tIns="0" rIns="0" bIns="0" rtlCol="0">
            <a:spAutoFit/>
          </a:bodyPr>
          <a:lstStyle/>
          <a:p>
            <a:pPr algn="ctr"/>
            <a:endParaRPr sz="900" dirty="0">
              <a:solidFill>
                <a:schemeClr val="bg1"/>
              </a:solidFill>
            </a:endParaRPr>
          </a:p>
        </p:txBody>
      </p:sp>
      <p:sp>
        <p:nvSpPr>
          <p:cNvPr id="19" name="object 19"/>
          <p:cNvSpPr/>
          <p:nvPr/>
        </p:nvSpPr>
        <p:spPr>
          <a:xfrm>
            <a:off x="0" y="7641781"/>
            <a:ext cx="10058400" cy="0"/>
          </a:xfrm>
          <a:custGeom>
            <a:avLst/>
            <a:gdLst/>
            <a:ahLst/>
            <a:cxnLst/>
            <a:rect l="l" t="t" r="r" b="b"/>
            <a:pathLst>
              <a:path w="10058400">
                <a:moveTo>
                  <a:pt x="0" y="0"/>
                </a:moveTo>
                <a:lnTo>
                  <a:pt x="10058400" y="0"/>
                </a:lnTo>
              </a:path>
            </a:pathLst>
          </a:custGeom>
          <a:ln w="34048">
            <a:solidFill>
              <a:schemeClr val="tx1">
                <a:lumMod val="50000"/>
                <a:lumOff val="50000"/>
              </a:schemeClr>
            </a:solidFill>
          </a:ln>
        </p:spPr>
        <p:txBody>
          <a:bodyPr wrap="square" lIns="0" tIns="0" rIns="0" bIns="0" rtlCol="0">
            <a:spAutoFit/>
          </a:bodyPr>
          <a:lstStyle/>
          <a:p>
            <a:endParaRPr/>
          </a:p>
        </p:txBody>
      </p:sp>
      <p:sp>
        <p:nvSpPr>
          <p:cNvPr id="32" name="object 32"/>
          <p:cNvSpPr/>
          <p:nvPr/>
        </p:nvSpPr>
        <p:spPr>
          <a:xfrm>
            <a:off x="2267717" y="7491430"/>
            <a:ext cx="18415" cy="17780"/>
          </a:xfrm>
          <a:custGeom>
            <a:avLst/>
            <a:gdLst/>
            <a:ahLst/>
            <a:cxnLst/>
            <a:rect l="l" t="t" r="r" b="b"/>
            <a:pathLst>
              <a:path w="18414" h="17779">
                <a:moveTo>
                  <a:pt x="6213" y="6413"/>
                </a:moveTo>
                <a:lnTo>
                  <a:pt x="4114" y="6413"/>
                </a:lnTo>
                <a:lnTo>
                  <a:pt x="9131" y="17754"/>
                </a:lnTo>
                <a:lnTo>
                  <a:pt x="11181" y="13131"/>
                </a:lnTo>
                <a:lnTo>
                  <a:pt x="9131" y="13131"/>
                </a:lnTo>
                <a:lnTo>
                  <a:pt x="6213" y="6413"/>
                </a:lnTo>
                <a:close/>
              </a:path>
              <a:path w="18414" h="17779">
                <a:moveTo>
                  <a:pt x="3429" y="0"/>
                </a:moveTo>
                <a:lnTo>
                  <a:pt x="0" y="17449"/>
                </a:lnTo>
                <a:lnTo>
                  <a:pt x="2133" y="17449"/>
                </a:lnTo>
                <a:lnTo>
                  <a:pt x="4114" y="6413"/>
                </a:lnTo>
                <a:lnTo>
                  <a:pt x="6213" y="6413"/>
                </a:lnTo>
                <a:lnTo>
                  <a:pt x="3429" y="0"/>
                </a:lnTo>
                <a:close/>
              </a:path>
              <a:path w="18414" h="17779">
                <a:moveTo>
                  <a:pt x="16159" y="6413"/>
                </a:moveTo>
                <a:lnTo>
                  <a:pt x="14211" y="6413"/>
                </a:lnTo>
                <a:lnTo>
                  <a:pt x="16103" y="17449"/>
                </a:lnTo>
                <a:lnTo>
                  <a:pt x="18288" y="17449"/>
                </a:lnTo>
                <a:lnTo>
                  <a:pt x="16159" y="6413"/>
                </a:lnTo>
                <a:close/>
              </a:path>
              <a:path w="18414" h="17779">
                <a:moveTo>
                  <a:pt x="14922" y="0"/>
                </a:moveTo>
                <a:lnTo>
                  <a:pt x="9131" y="13131"/>
                </a:lnTo>
                <a:lnTo>
                  <a:pt x="11181" y="13131"/>
                </a:lnTo>
                <a:lnTo>
                  <a:pt x="14160" y="6413"/>
                </a:lnTo>
                <a:lnTo>
                  <a:pt x="16159" y="6413"/>
                </a:lnTo>
                <a:lnTo>
                  <a:pt x="14922" y="0"/>
                </a:lnTo>
                <a:close/>
              </a:path>
            </a:pathLst>
          </a:custGeom>
          <a:solidFill>
            <a:srgbClr val="FFFFFF"/>
          </a:solidFill>
        </p:spPr>
        <p:txBody>
          <a:bodyPr wrap="square" lIns="0" tIns="0" rIns="0" bIns="0" rtlCol="0">
            <a:spAutoFit/>
          </a:bodyPr>
          <a:lstStyle/>
          <a:p>
            <a:endParaRPr/>
          </a:p>
        </p:txBody>
      </p:sp>
      <p:pic>
        <p:nvPicPr>
          <p:cNvPr id="21" name="Picture 20" descr="A close up of a logo&#10;&#10;Description automatically generated">
            <a:extLst>
              <a:ext uri="{FF2B5EF4-FFF2-40B4-BE49-F238E27FC236}">
                <a16:creationId xmlns:a16="http://schemas.microsoft.com/office/drawing/2014/main" id="{F8BD1CFE-E49F-4279-8834-1924E169FC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453" b="27664"/>
          <a:stretch/>
        </p:blipFill>
        <p:spPr>
          <a:xfrm>
            <a:off x="217058" y="239060"/>
            <a:ext cx="1015826" cy="557509"/>
          </a:xfrm>
          <a:prstGeom prst="rect">
            <a:avLst/>
          </a:prstGeom>
        </p:spPr>
      </p:pic>
      <p:pic>
        <p:nvPicPr>
          <p:cNvPr id="23" name="Picture 22" descr="A picture containing sky, fence, outdoor, train&#10;&#10;Description automatically generated">
            <a:extLst>
              <a:ext uri="{FF2B5EF4-FFF2-40B4-BE49-F238E27FC236}">
                <a16:creationId xmlns:a16="http://schemas.microsoft.com/office/drawing/2014/main" id="{B77C554C-0691-4D0E-8D98-DED1E84CC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8754" y="238898"/>
            <a:ext cx="2754041" cy="2017654"/>
          </a:xfrm>
          <a:prstGeom prst="rect">
            <a:avLst/>
          </a:prstGeom>
        </p:spPr>
      </p:pic>
      <p:pic>
        <p:nvPicPr>
          <p:cNvPr id="25" name="Picture 24" descr="A bedroom with a large bed in a room&#10;&#10;Description automatically generated">
            <a:extLst>
              <a:ext uri="{FF2B5EF4-FFF2-40B4-BE49-F238E27FC236}">
                <a16:creationId xmlns:a16="http://schemas.microsoft.com/office/drawing/2014/main" id="{03877E85-82F1-449C-8270-6224C090A6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8568" y="2292686"/>
            <a:ext cx="2348986" cy="1607959"/>
          </a:xfrm>
          <a:prstGeom prst="rect">
            <a:avLst/>
          </a:prstGeom>
        </p:spPr>
      </p:pic>
      <p:pic>
        <p:nvPicPr>
          <p:cNvPr id="27" name="Picture 26" descr="A view of a living room filled with furniture and a large window&#10;&#10;Description automatically generated">
            <a:extLst>
              <a:ext uri="{FF2B5EF4-FFF2-40B4-BE49-F238E27FC236}">
                <a16:creationId xmlns:a16="http://schemas.microsoft.com/office/drawing/2014/main" id="{6C558575-20A8-4D47-824E-D7FDC91FD2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7063" y="954250"/>
            <a:ext cx="1927130" cy="1284610"/>
          </a:xfrm>
          <a:prstGeom prst="rect">
            <a:avLst/>
          </a:prstGeom>
        </p:spPr>
      </p:pic>
      <p:pic>
        <p:nvPicPr>
          <p:cNvPr id="29" name="Picture 28" descr="A dining room table in front of a window&#10;&#10;Description automatically generated">
            <a:extLst>
              <a:ext uri="{FF2B5EF4-FFF2-40B4-BE49-F238E27FC236}">
                <a16:creationId xmlns:a16="http://schemas.microsoft.com/office/drawing/2014/main" id="{3C9D4401-7D0F-486C-9FBD-70E0ED853B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8568" y="3926330"/>
            <a:ext cx="2348985" cy="1606815"/>
          </a:xfrm>
          <a:prstGeom prst="rect">
            <a:avLst/>
          </a:prstGeom>
        </p:spPr>
      </p:pic>
      <p:pic>
        <p:nvPicPr>
          <p:cNvPr id="34" name="Picture 33" descr="A bedroom with a large bed in a room&#10;&#10;Description automatically generated">
            <a:extLst>
              <a:ext uri="{FF2B5EF4-FFF2-40B4-BE49-F238E27FC236}">
                <a16:creationId xmlns:a16="http://schemas.microsoft.com/office/drawing/2014/main" id="{BEF1845F-7A86-4B25-ACFC-E2192A4785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3445" y="3919600"/>
            <a:ext cx="2335366" cy="1606815"/>
          </a:xfrm>
          <a:prstGeom prst="rect">
            <a:avLst/>
          </a:prstGeom>
        </p:spPr>
      </p:pic>
      <p:sp>
        <p:nvSpPr>
          <p:cNvPr id="43" name="object 5">
            <a:extLst>
              <a:ext uri="{FF2B5EF4-FFF2-40B4-BE49-F238E27FC236}">
                <a16:creationId xmlns:a16="http://schemas.microsoft.com/office/drawing/2014/main" id="{AF867639-BAEF-413B-806F-FEF2B8F0C733}"/>
              </a:ext>
            </a:extLst>
          </p:cNvPr>
          <p:cNvSpPr txBox="1"/>
          <p:nvPr/>
        </p:nvSpPr>
        <p:spPr>
          <a:xfrm>
            <a:off x="146129" y="4560068"/>
            <a:ext cx="2128520" cy="1631216"/>
          </a:xfrm>
          <a:prstGeom prst="rect">
            <a:avLst/>
          </a:prstGeom>
        </p:spPr>
        <p:txBody>
          <a:bodyPr vert="horz" wrap="square" lIns="0" tIns="0" rIns="0" bIns="0" rtlCol="0">
            <a:spAutoFit/>
          </a:bodyPr>
          <a:lstStyle/>
          <a:p>
            <a:pPr algn="ctr">
              <a:lnSpc>
                <a:spcPct val="200000"/>
              </a:lnSpc>
            </a:pPr>
            <a:r>
              <a:rPr lang="en-US" sz="900" i="1" u="sng" spc="130" dirty="0">
                <a:solidFill>
                  <a:schemeClr val="tx1">
                    <a:lumMod val="85000"/>
                    <a:lumOff val="15000"/>
                  </a:schemeClr>
                </a:solidFill>
                <a:cs typeface="Calibri"/>
              </a:rPr>
              <a:t>Meetings and Events</a:t>
            </a:r>
            <a:r>
              <a:rPr lang="en-US" sz="900" i="1" u="sng" spc="114" dirty="0">
                <a:solidFill>
                  <a:schemeClr val="tx1">
                    <a:lumMod val="85000"/>
                    <a:lumOff val="15000"/>
                  </a:schemeClr>
                </a:solidFill>
                <a:cs typeface="Calibri"/>
              </a:rPr>
              <a:t>:</a:t>
            </a:r>
            <a:endParaRPr lang="en-GB" sz="900" dirty="0">
              <a:solidFill>
                <a:schemeClr val="tx1">
                  <a:lumMod val="85000"/>
                  <a:lumOff val="15000"/>
                </a:schemeClr>
              </a:solidFill>
            </a:endParaRPr>
          </a:p>
          <a:p>
            <a:pPr algn="ctr">
              <a:lnSpc>
                <a:spcPct val="200000"/>
              </a:lnSpc>
            </a:pPr>
            <a:r>
              <a:rPr lang="en-GB" sz="900" dirty="0">
                <a:solidFill>
                  <a:schemeClr val="tx1">
                    <a:lumMod val="50000"/>
                    <a:lumOff val="50000"/>
                  </a:schemeClr>
                </a:solidFill>
              </a:rPr>
              <a:t>Tactic Penthouse Boardroom 20 </a:t>
            </a:r>
            <a:r>
              <a:rPr lang="en-GB" sz="900" dirty="0" err="1">
                <a:solidFill>
                  <a:schemeClr val="tx1">
                    <a:lumMod val="50000"/>
                    <a:lumOff val="50000"/>
                  </a:schemeClr>
                </a:solidFill>
              </a:rPr>
              <a:t>pax</a:t>
            </a:r>
            <a:endParaRPr lang="en-GB" sz="900" dirty="0">
              <a:solidFill>
                <a:schemeClr val="tx1">
                  <a:lumMod val="50000"/>
                  <a:lumOff val="50000"/>
                </a:schemeClr>
              </a:solidFill>
            </a:endParaRPr>
          </a:p>
          <a:p>
            <a:pPr algn="ctr">
              <a:lnSpc>
                <a:spcPct val="150000"/>
              </a:lnSpc>
            </a:pPr>
            <a:r>
              <a:rPr lang="en-GB" sz="900" dirty="0">
                <a:solidFill>
                  <a:schemeClr val="tx1">
                    <a:lumMod val="50000"/>
                    <a:lumOff val="50000"/>
                  </a:schemeClr>
                </a:solidFill>
              </a:rPr>
              <a:t>**Ground Floor Meeting Room </a:t>
            </a:r>
          </a:p>
          <a:p>
            <a:pPr algn="ctr">
              <a:lnSpc>
                <a:spcPct val="150000"/>
              </a:lnSpc>
            </a:pPr>
            <a:r>
              <a:rPr lang="en-GB" sz="900" dirty="0">
                <a:solidFill>
                  <a:schemeClr val="tx1">
                    <a:lumMod val="50000"/>
                    <a:lumOff val="50000"/>
                  </a:schemeClr>
                </a:solidFill>
              </a:rPr>
              <a:t>150 </a:t>
            </a:r>
            <a:r>
              <a:rPr lang="en-GB" sz="900" dirty="0" err="1">
                <a:solidFill>
                  <a:schemeClr val="tx1">
                    <a:lumMod val="50000"/>
                    <a:lumOff val="50000"/>
                  </a:schemeClr>
                </a:solidFill>
              </a:rPr>
              <a:t>pax</a:t>
            </a:r>
            <a:r>
              <a:rPr lang="en-GB" sz="900" dirty="0">
                <a:solidFill>
                  <a:schemeClr val="tx1">
                    <a:lumMod val="50000"/>
                    <a:lumOff val="50000"/>
                  </a:schemeClr>
                </a:solidFill>
              </a:rPr>
              <a:t> Theatre Style</a:t>
            </a:r>
          </a:p>
          <a:p>
            <a:pPr algn="ctr">
              <a:lnSpc>
                <a:spcPct val="150000"/>
              </a:lnSpc>
            </a:pPr>
            <a:r>
              <a:rPr lang="en-GB" sz="900" dirty="0">
                <a:solidFill>
                  <a:schemeClr val="tx1">
                    <a:lumMod val="50000"/>
                    <a:lumOff val="50000"/>
                  </a:schemeClr>
                </a:solidFill>
              </a:rPr>
              <a:t> 120 </a:t>
            </a:r>
            <a:r>
              <a:rPr lang="en-GB" sz="900" dirty="0" err="1">
                <a:solidFill>
                  <a:schemeClr val="tx1">
                    <a:lumMod val="50000"/>
                    <a:lumOff val="50000"/>
                  </a:schemeClr>
                </a:solidFill>
              </a:rPr>
              <a:t>pax</a:t>
            </a:r>
            <a:r>
              <a:rPr lang="en-GB" sz="900" dirty="0">
                <a:solidFill>
                  <a:schemeClr val="tx1">
                    <a:lumMod val="50000"/>
                    <a:lumOff val="50000"/>
                  </a:schemeClr>
                </a:solidFill>
              </a:rPr>
              <a:t> Cabaret Style</a:t>
            </a:r>
          </a:p>
          <a:p>
            <a:pPr algn="ctr">
              <a:lnSpc>
                <a:spcPct val="150000"/>
              </a:lnSpc>
            </a:pPr>
            <a:r>
              <a:rPr lang="en-GB" sz="900" dirty="0">
                <a:solidFill>
                  <a:schemeClr val="tx1">
                    <a:lumMod val="50000"/>
                    <a:lumOff val="50000"/>
                  </a:schemeClr>
                </a:solidFill>
              </a:rPr>
              <a:t>20 </a:t>
            </a:r>
            <a:r>
              <a:rPr lang="en-GB" sz="900" dirty="0" err="1">
                <a:solidFill>
                  <a:schemeClr val="tx1">
                    <a:lumMod val="50000"/>
                    <a:lumOff val="50000"/>
                  </a:schemeClr>
                </a:solidFill>
              </a:rPr>
              <a:t>pax</a:t>
            </a:r>
            <a:r>
              <a:rPr lang="en-GB" sz="900" dirty="0">
                <a:solidFill>
                  <a:schemeClr val="tx1">
                    <a:lumMod val="50000"/>
                    <a:lumOff val="50000"/>
                  </a:schemeClr>
                </a:solidFill>
              </a:rPr>
              <a:t> Boardroom Style </a:t>
            </a:r>
          </a:p>
          <a:p>
            <a:pPr algn="ctr"/>
            <a:endParaRPr lang="en-GB" sz="800" dirty="0">
              <a:solidFill>
                <a:schemeClr val="tx1">
                  <a:lumMod val="50000"/>
                  <a:lumOff val="50000"/>
                </a:schemeClr>
              </a:solidFill>
            </a:endParaRPr>
          </a:p>
          <a:p>
            <a:pPr algn="ctr"/>
            <a:r>
              <a:rPr lang="en-GB" sz="800" dirty="0">
                <a:solidFill>
                  <a:schemeClr val="tx1">
                    <a:lumMod val="50000"/>
                    <a:lumOff val="50000"/>
                  </a:schemeClr>
                </a:solidFill>
              </a:rPr>
              <a:t>***Onboard Q4 2019</a:t>
            </a:r>
            <a:endParaRPr sz="800" dirty="0">
              <a:solidFill>
                <a:schemeClr val="tx1">
                  <a:lumMod val="50000"/>
                  <a:lumOff val="50000"/>
                </a:schemeClr>
              </a:solidFill>
              <a:cs typeface="Calibri"/>
            </a:endParaRPr>
          </a:p>
        </p:txBody>
      </p:sp>
      <p:sp>
        <p:nvSpPr>
          <p:cNvPr id="46" name="object 19">
            <a:extLst>
              <a:ext uri="{FF2B5EF4-FFF2-40B4-BE49-F238E27FC236}">
                <a16:creationId xmlns:a16="http://schemas.microsoft.com/office/drawing/2014/main" id="{8BFA7005-1631-4966-9591-8FF4B39D39D6}"/>
              </a:ext>
            </a:extLst>
          </p:cNvPr>
          <p:cNvSpPr/>
          <p:nvPr/>
        </p:nvSpPr>
        <p:spPr>
          <a:xfrm>
            <a:off x="-1" y="130619"/>
            <a:ext cx="10058400" cy="276999"/>
          </a:xfrm>
          <a:custGeom>
            <a:avLst/>
            <a:gdLst/>
            <a:ahLst/>
            <a:cxnLst/>
            <a:rect l="l" t="t" r="r" b="b"/>
            <a:pathLst>
              <a:path w="10058400">
                <a:moveTo>
                  <a:pt x="0" y="0"/>
                </a:moveTo>
                <a:lnTo>
                  <a:pt x="10058400" y="0"/>
                </a:lnTo>
              </a:path>
            </a:pathLst>
          </a:custGeom>
          <a:ln w="34048">
            <a:solidFill>
              <a:schemeClr val="tx1">
                <a:lumMod val="50000"/>
                <a:lumOff val="50000"/>
              </a:schemeClr>
            </a:solidFill>
          </a:ln>
        </p:spPr>
        <p:txBody>
          <a:bodyPr wrap="square" lIns="0" tIns="0" rIns="0" bIns="0" rtlCol="0">
            <a:spAutoFit/>
          </a:bodyPr>
          <a:lstStyle/>
          <a:p>
            <a:endParaRPr dirty="0">
              <a:highlight>
                <a:srgbClr val="000000"/>
              </a:highlight>
            </a:endParaRPr>
          </a:p>
        </p:txBody>
      </p:sp>
      <p:sp>
        <p:nvSpPr>
          <p:cNvPr id="49" name="object 10">
            <a:extLst>
              <a:ext uri="{FF2B5EF4-FFF2-40B4-BE49-F238E27FC236}">
                <a16:creationId xmlns:a16="http://schemas.microsoft.com/office/drawing/2014/main" id="{BF26C2CA-8671-429A-B9F4-D8D6632B5A7C}"/>
              </a:ext>
            </a:extLst>
          </p:cNvPr>
          <p:cNvSpPr/>
          <p:nvPr/>
        </p:nvSpPr>
        <p:spPr>
          <a:xfrm flipV="1">
            <a:off x="130545" y="4525328"/>
            <a:ext cx="4806282" cy="51690"/>
          </a:xfrm>
          <a:custGeom>
            <a:avLst/>
            <a:gdLst/>
            <a:ahLst/>
            <a:cxnLst/>
            <a:rect l="l" t="t" r="r" b="b"/>
            <a:pathLst>
              <a:path w="4960620">
                <a:moveTo>
                  <a:pt x="0" y="0"/>
                </a:moveTo>
                <a:lnTo>
                  <a:pt x="4960620" y="0"/>
                </a:lnTo>
              </a:path>
            </a:pathLst>
          </a:custGeom>
          <a:ln w="4445">
            <a:solidFill>
              <a:schemeClr val="tx1"/>
            </a:solidFill>
          </a:ln>
        </p:spPr>
        <p:txBody>
          <a:bodyPr wrap="square" lIns="0" tIns="0" rIns="0" bIns="0" rtlCol="0">
            <a:spAutoFit/>
          </a:bodyPr>
          <a:lstStyle/>
          <a:p>
            <a:endParaRPr/>
          </a:p>
        </p:txBody>
      </p:sp>
      <p:sp>
        <p:nvSpPr>
          <p:cNvPr id="50" name="object 12">
            <a:extLst>
              <a:ext uri="{FF2B5EF4-FFF2-40B4-BE49-F238E27FC236}">
                <a16:creationId xmlns:a16="http://schemas.microsoft.com/office/drawing/2014/main" id="{212111E1-BF9C-43D5-848D-0804C1DB540F}"/>
              </a:ext>
            </a:extLst>
          </p:cNvPr>
          <p:cNvSpPr/>
          <p:nvPr/>
        </p:nvSpPr>
        <p:spPr>
          <a:xfrm flipH="1">
            <a:off x="2441832" y="5324405"/>
            <a:ext cx="57524" cy="2322139"/>
          </a:xfrm>
          <a:custGeom>
            <a:avLst/>
            <a:gdLst/>
            <a:ahLst/>
            <a:cxnLst/>
            <a:rect l="l" t="t" r="r" b="b"/>
            <a:pathLst>
              <a:path h="3545840">
                <a:moveTo>
                  <a:pt x="0" y="3545662"/>
                </a:moveTo>
                <a:lnTo>
                  <a:pt x="0" y="0"/>
                </a:lnTo>
              </a:path>
            </a:pathLst>
          </a:custGeom>
          <a:ln w="4445">
            <a:solidFill>
              <a:schemeClr val="tx1"/>
            </a:solidFill>
          </a:ln>
        </p:spPr>
        <p:txBody>
          <a:bodyPr wrap="square" lIns="0" tIns="0" rIns="0" bIns="0" rtlCol="0">
            <a:spAutoFit/>
          </a:bodyPr>
          <a:lstStyle/>
          <a:p>
            <a:endParaRPr/>
          </a:p>
        </p:txBody>
      </p:sp>
      <p:sp>
        <p:nvSpPr>
          <p:cNvPr id="51" name="object 18">
            <a:extLst>
              <a:ext uri="{FF2B5EF4-FFF2-40B4-BE49-F238E27FC236}">
                <a16:creationId xmlns:a16="http://schemas.microsoft.com/office/drawing/2014/main" id="{F714E5EA-57AB-419F-B678-6F49AB175C5D}"/>
              </a:ext>
            </a:extLst>
          </p:cNvPr>
          <p:cNvSpPr/>
          <p:nvPr/>
        </p:nvSpPr>
        <p:spPr>
          <a:xfrm>
            <a:off x="0" y="7651307"/>
            <a:ext cx="10058400" cy="138499"/>
          </a:xfrm>
          <a:custGeom>
            <a:avLst/>
            <a:gdLst/>
            <a:ahLst/>
            <a:cxnLst/>
            <a:rect l="l" t="t" r="r" b="b"/>
            <a:pathLst>
              <a:path w="10058400" h="448309">
                <a:moveTo>
                  <a:pt x="0" y="448030"/>
                </a:moveTo>
                <a:lnTo>
                  <a:pt x="0" y="0"/>
                </a:lnTo>
                <a:lnTo>
                  <a:pt x="10058400" y="0"/>
                </a:lnTo>
                <a:lnTo>
                  <a:pt x="10058400" y="448030"/>
                </a:lnTo>
                <a:lnTo>
                  <a:pt x="0" y="448030"/>
                </a:lnTo>
                <a:close/>
              </a:path>
            </a:pathLst>
          </a:custGeom>
          <a:solidFill>
            <a:srgbClr val="F81496"/>
          </a:solidFill>
        </p:spPr>
        <p:txBody>
          <a:bodyPr wrap="square" lIns="0" tIns="0" rIns="0" bIns="0" rtlCol="0">
            <a:spAutoFit/>
          </a:bodyPr>
          <a:lstStyle/>
          <a:p>
            <a:pPr algn="ctr"/>
            <a:endParaRPr sz="900" dirty="0">
              <a:solidFill>
                <a:schemeClr val="bg1"/>
              </a:solidFill>
            </a:endParaRPr>
          </a:p>
        </p:txBody>
      </p:sp>
      <p:sp>
        <p:nvSpPr>
          <p:cNvPr id="52" name="object 10">
            <a:extLst>
              <a:ext uri="{FF2B5EF4-FFF2-40B4-BE49-F238E27FC236}">
                <a16:creationId xmlns:a16="http://schemas.microsoft.com/office/drawing/2014/main" id="{3802F844-2C09-4A49-AA97-0F6D398D2098}"/>
              </a:ext>
            </a:extLst>
          </p:cNvPr>
          <p:cNvSpPr/>
          <p:nvPr/>
        </p:nvSpPr>
        <p:spPr>
          <a:xfrm flipV="1">
            <a:off x="102443" y="6356459"/>
            <a:ext cx="4827699" cy="65435"/>
          </a:xfrm>
          <a:custGeom>
            <a:avLst/>
            <a:gdLst/>
            <a:ahLst/>
            <a:cxnLst/>
            <a:rect l="l" t="t" r="r" b="b"/>
            <a:pathLst>
              <a:path w="4960620">
                <a:moveTo>
                  <a:pt x="0" y="0"/>
                </a:moveTo>
                <a:lnTo>
                  <a:pt x="4960620" y="0"/>
                </a:lnTo>
              </a:path>
            </a:pathLst>
          </a:custGeom>
          <a:ln w="4445">
            <a:solidFill>
              <a:schemeClr val="tx1"/>
            </a:solidFill>
          </a:ln>
        </p:spPr>
        <p:txBody>
          <a:bodyPr wrap="square" lIns="0" tIns="0" rIns="0" bIns="0" rtlCol="0">
            <a:spAutoFit/>
          </a:bodyPr>
          <a:lstStyle/>
          <a:p>
            <a:endParaRPr/>
          </a:p>
        </p:txBody>
      </p:sp>
      <p:pic>
        <p:nvPicPr>
          <p:cNvPr id="42" name="Picture 41" descr="A large red chair in a room&#10;&#10;Description automatically generated">
            <a:extLst>
              <a:ext uri="{FF2B5EF4-FFF2-40B4-BE49-F238E27FC236}">
                <a16:creationId xmlns:a16="http://schemas.microsoft.com/office/drawing/2014/main" id="{9A0CA8D7-93B6-4F47-8457-BFCF5BB919F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20840" y="5559815"/>
            <a:ext cx="2335367" cy="1565990"/>
          </a:xfrm>
          <a:prstGeom prst="rect">
            <a:avLst/>
          </a:prstGeom>
        </p:spPr>
      </p:pic>
      <p:sp>
        <p:nvSpPr>
          <p:cNvPr id="55" name="TextBox 54">
            <a:extLst>
              <a:ext uri="{FF2B5EF4-FFF2-40B4-BE49-F238E27FC236}">
                <a16:creationId xmlns:a16="http://schemas.microsoft.com/office/drawing/2014/main" id="{52723B09-4CCA-466C-94FB-47CFF3A988B5}"/>
              </a:ext>
            </a:extLst>
          </p:cNvPr>
          <p:cNvSpPr txBox="1"/>
          <p:nvPr/>
        </p:nvSpPr>
        <p:spPr>
          <a:xfrm>
            <a:off x="1324907" y="267412"/>
            <a:ext cx="1922449" cy="925894"/>
          </a:xfrm>
          <a:prstGeom prst="rect">
            <a:avLst/>
          </a:prstGeom>
          <a:noFill/>
        </p:spPr>
        <p:txBody>
          <a:bodyPr wrap="square" rtlCol="0">
            <a:spAutoFit/>
          </a:bodyPr>
          <a:lstStyle/>
          <a:p>
            <a:pPr marL="12700" marR="6350">
              <a:lnSpc>
                <a:spcPct val="112799"/>
              </a:lnSpc>
            </a:pPr>
            <a:r>
              <a:rPr lang="en-GB" sz="800" spc="60" dirty="0">
                <a:solidFill>
                  <a:schemeClr val="tx1">
                    <a:lumMod val="85000"/>
                    <a:lumOff val="15000"/>
                  </a:schemeClr>
                </a:solidFill>
                <a:cs typeface="Calibri"/>
              </a:rPr>
              <a:t>1 Mill Street, </a:t>
            </a:r>
          </a:p>
          <a:p>
            <a:pPr marL="12700" marR="6350">
              <a:lnSpc>
                <a:spcPct val="112799"/>
              </a:lnSpc>
            </a:pPr>
            <a:r>
              <a:rPr lang="en-GB" sz="800" spc="60" dirty="0">
                <a:solidFill>
                  <a:schemeClr val="tx1">
                    <a:lumMod val="85000"/>
                    <a:lumOff val="15000"/>
                  </a:schemeClr>
                </a:solidFill>
                <a:cs typeface="Calibri"/>
              </a:rPr>
              <a:t>The Liberties, Dublin, </a:t>
            </a:r>
          </a:p>
          <a:p>
            <a:pPr marL="12700" marR="6350">
              <a:lnSpc>
                <a:spcPct val="112799"/>
              </a:lnSpc>
            </a:pPr>
            <a:r>
              <a:rPr lang="en-GB" sz="800" spc="60" dirty="0">
                <a:solidFill>
                  <a:schemeClr val="tx1">
                    <a:lumMod val="85000"/>
                    <a:lumOff val="15000"/>
                  </a:schemeClr>
                </a:solidFill>
                <a:cs typeface="Calibri"/>
              </a:rPr>
              <a:t>DO8 XK58, Ireland </a:t>
            </a:r>
          </a:p>
          <a:p>
            <a:pPr marL="12700" marR="6350" algn="ctr">
              <a:lnSpc>
                <a:spcPct val="112799"/>
              </a:lnSpc>
            </a:pPr>
            <a:endParaRPr lang="en-GB" sz="800" dirty="0">
              <a:solidFill>
                <a:schemeClr val="tx1">
                  <a:lumMod val="85000"/>
                  <a:lumOff val="15000"/>
                </a:schemeClr>
              </a:solidFill>
              <a:cs typeface="Calibri"/>
            </a:endParaRPr>
          </a:p>
          <a:p>
            <a:pPr algn="ctr"/>
            <a:endParaRPr lang="en-GB" dirty="0"/>
          </a:p>
        </p:txBody>
      </p:sp>
      <p:sp>
        <p:nvSpPr>
          <p:cNvPr id="57" name="Rectangle 56">
            <a:extLst>
              <a:ext uri="{FF2B5EF4-FFF2-40B4-BE49-F238E27FC236}">
                <a16:creationId xmlns:a16="http://schemas.microsoft.com/office/drawing/2014/main" id="{8DE16C6F-8250-47B1-8B7A-67F1F39408DB}"/>
              </a:ext>
            </a:extLst>
          </p:cNvPr>
          <p:cNvSpPr/>
          <p:nvPr/>
        </p:nvSpPr>
        <p:spPr>
          <a:xfrm>
            <a:off x="2839938" y="6425311"/>
            <a:ext cx="2362934" cy="1096390"/>
          </a:xfrm>
          <a:prstGeom prst="rect">
            <a:avLst/>
          </a:prstGeom>
        </p:spPr>
        <p:txBody>
          <a:bodyPr wrap="square">
            <a:spAutoFit/>
          </a:bodyPr>
          <a:lstStyle/>
          <a:p>
            <a:pPr marL="12700" marR="519430" algn="ctr">
              <a:lnSpc>
                <a:spcPct val="200000"/>
              </a:lnSpc>
            </a:pPr>
            <a:r>
              <a:rPr lang="en-GB" sz="900" i="1" u="sng" spc="100" dirty="0">
                <a:solidFill>
                  <a:schemeClr val="tx1">
                    <a:lumMod val="85000"/>
                    <a:lumOff val="15000"/>
                  </a:schemeClr>
                </a:solidFill>
                <a:cs typeface="Calibri"/>
              </a:rPr>
              <a:t>Michaela Burke, CIS</a:t>
            </a:r>
          </a:p>
          <a:p>
            <a:pPr marL="12700" marR="519430" algn="ctr">
              <a:lnSpc>
                <a:spcPct val="200000"/>
              </a:lnSpc>
            </a:pPr>
            <a:r>
              <a:rPr lang="en-GB" sz="800" spc="10" dirty="0">
                <a:solidFill>
                  <a:schemeClr val="tx1">
                    <a:lumMod val="65000"/>
                    <a:lumOff val="35000"/>
                  </a:schemeClr>
                </a:solidFill>
                <a:cs typeface="Calibri"/>
              </a:rPr>
              <a:t>Director of Sales </a:t>
            </a:r>
            <a:endParaRPr lang="en-GB" sz="800" spc="60" dirty="0">
              <a:solidFill>
                <a:schemeClr val="tx1">
                  <a:lumMod val="65000"/>
                  <a:lumOff val="35000"/>
                </a:schemeClr>
              </a:solidFill>
              <a:cs typeface="Calibri"/>
            </a:endParaRPr>
          </a:p>
          <a:p>
            <a:pPr marL="12700" marR="519430" algn="ctr">
              <a:lnSpc>
                <a:spcPct val="133900"/>
              </a:lnSpc>
            </a:pPr>
            <a:r>
              <a:rPr lang="en-GB" sz="800" spc="-5" dirty="0">
                <a:solidFill>
                  <a:schemeClr val="tx1">
                    <a:lumMod val="65000"/>
                    <a:lumOff val="35000"/>
                  </a:schemeClr>
                </a:solidFill>
                <a:cs typeface="Calibri"/>
                <a:hlinkClick r:id="rId10">
                  <a:extLst>
                    <a:ext uri="{A12FA001-AC4F-418D-AE19-62706E023703}">
                      <ahyp:hlinkClr xmlns:ahyp="http://schemas.microsoft.com/office/drawing/2018/hyperlinkcolor" val="tx"/>
                    </a:ext>
                  </a:extLst>
                </a:hlinkClick>
              </a:rPr>
              <a:t>Michaela.Burke@aloftdublincity.com</a:t>
            </a:r>
            <a:endParaRPr lang="en-GB" sz="800" spc="-5" dirty="0">
              <a:solidFill>
                <a:schemeClr val="tx1">
                  <a:lumMod val="65000"/>
                  <a:lumOff val="35000"/>
                </a:schemeClr>
              </a:solidFill>
              <a:cs typeface="Calibri"/>
            </a:endParaRPr>
          </a:p>
          <a:p>
            <a:pPr marL="12700" marR="519430" algn="ctr">
              <a:lnSpc>
                <a:spcPct val="133900"/>
              </a:lnSpc>
            </a:pPr>
            <a:r>
              <a:rPr lang="en-GB" sz="800" spc="-5" dirty="0">
                <a:solidFill>
                  <a:schemeClr val="tx1">
                    <a:lumMod val="65000"/>
                    <a:lumOff val="35000"/>
                  </a:schemeClr>
                </a:solidFill>
                <a:cs typeface="Calibri"/>
              </a:rPr>
              <a:t>D: +353 1 963 1800</a:t>
            </a:r>
          </a:p>
          <a:p>
            <a:pPr marL="12700" marR="519430" algn="ctr">
              <a:lnSpc>
                <a:spcPct val="133900"/>
              </a:lnSpc>
            </a:pPr>
            <a:r>
              <a:rPr lang="en-GB" sz="800" spc="-5" dirty="0">
                <a:solidFill>
                  <a:schemeClr val="tx1">
                    <a:lumMod val="65000"/>
                    <a:lumOff val="35000"/>
                  </a:schemeClr>
                </a:solidFill>
                <a:cs typeface="Calibri"/>
              </a:rPr>
              <a:t>M: +353 87 7039511</a:t>
            </a:r>
          </a:p>
        </p:txBody>
      </p:sp>
      <p:sp>
        <p:nvSpPr>
          <p:cNvPr id="58" name="Rectangle 57">
            <a:extLst>
              <a:ext uri="{FF2B5EF4-FFF2-40B4-BE49-F238E27FC236}">
                <a16:creationId xmlns:a16="http://schemas.microsoft.com/office/drawing/2014/main" id="{8192E1FE-2568-4A4E-B232-6AD45884F524}"/>
              </a:ext>
            </a:extLst>
          </p:cNvPr>
          <p:cNvSpPr/>
          <p:nvPr/>
        </p:nvSpPr>
        <p:spPr>
          <a:xfrm>
            <a:off x="2590655" y="238990"/>
            <a:ext cx="2491568" cy="610424"/>
          </a:xfrm>
          <a:prstGeom prst="rect">
            <a:avLst/>
          </a:prstGeom>
        </p:spPr>
        <p:txBody>
          <a:bodyPr wrap="square">
            <a:spAutoFit/>
          </a:bodyPr>
          <a:lstStyle/>
          <a:p>
            <a:pPr marL="12700">
              <a:lnSpc>
                <a:spcPct val="100000"/>
              </a:lnSpc>
              <a:spcBef>
                <a:spcPts val="345"/>
              </a:spcBef>
            </a:pPr>
            <a:r>
              <a:rPr lang="en-US" sz="800" spc="80" dirty="0">
                <a:solidFill>
                  <a:schemeClr val="tx1">
                    <a:lumMod val="85000"/>
                    <a:lumOff val="15000"/>
                  </a:schemeClr>
                </a:solidFill>
                <a:cs typeface="Calibri"/>
              </a:rPr>
              <a:t>Tel</a:t>
            </a:r>
            <a:r>
              <a:rPr lang="en-US" sz="800" spc="15" dirty="0">
                <a:solidFill>
                  <a:schemeClr val="tx1">
                    <a:lumMod val="85000"/>
                    <a:lumOff val="15000"/>
                  </a:schemeClr>
                </a:solidFill>
                <a:cs typeface="Calibri"/>
              </a:rPr>
              <a:t>:</a:t>
            </a:r>
            <a:r>
              <a:rPr lang="en-US" sz="800" spc="50" dirty="0">
                <a:solidFill>
                  <a:schemeClr val="tx1">
                    <a:lumMod val="85000"/>
                    <a:lumOff val="15000"/>
                  </a:schemeClr>
                </a:solidFill>
                <a:cs typeface="Calibri"/>
              </a:rPr>
              <a:t> </a:t>
            </a:r>
            <a:r>
              <a:rPr lang="en-US" sz="800" spc="55" dirty="0">
                <a:solidFill>
                  <a:schemeClr val="tx1">
                    <a:lumMod val="85000"/>
                    <a:lumOff val="15000"/>
                  </a:schemeClr>
                </a:solidFill>
                <a:cs typeface="Calibri"/>
              </a:rPr>
              <a:t>+353.1.963.1800</a:t>
            </a:r>
            <a:endParaRPr lang="en-US" sz="800" dirty="0">
              <a:solidFill>
                <a:schemeClr val="tx1">
                  <a:lumMod val="85000"/>
                  <a:lumOff val="15000"/>
                </a:schemeClr>
              </a:solidFill>
              <a:cs typeface="Calibri"/>
            </a:endParaRPr>
          </a:p>
          <a:p>
            <a:pPr marL="12700">
              <a:lnSpc>
                <a:spcPct val="100000"/>
              </a:lnSpc>
              <a:spcBef>
                <a:spcPts val="130"/>
              </a:spcBef>
            </a:pPr>
            <a:r>
              <a:rPr lang="en-US" sz="800" spc="-45" dirty="0">
                <a:solidFill>
                  <a:schemeClr val="tx1">
                    <a:lumMod val="85000"/>
                    <a:lumOff val="15000"/>
                  </a:schemeClr>
                </a:solidFill>
                <a:cs typeface="Calibri"/>
              </a:rPr>
              <a:t>F</a:t>
            </a:r>
            <a:r>
              <a:rPr lang="en-US" sz="800" spc="50" dirty="0">
                <a:solidFill>
                  <a:schemeClr val="tx1">
                    <a:lumMod val="85000"/>
                    <a:lumOff val="15000"/>
                  </a:schemeClr>
                </a:solidFill>
                <a:cs typeface="Calibri"/>
              </a:rPr>
              <a:t>ax: +353.1.526.6417</a:t>
            </a:r>
          </a:p>
          <a:p>
            <a:pPr marL="12700">
              <a:lnSpc>
                <a:spcPct val="100000"/>
              </a:lnSpc>
              <a:spcBef>
                <a:spcPts val="130"/>
              </a:spcBef>
            </a:pPr>
            <a:r>
              <a:rPr lang="en-GB" sz="800" dirty="0">
                <a:solidFill>
                  <a:schemeClr val="tx1">
                    <a:lumMod val="75000"/>
                    <a:lumOff val="25000"/>
                  </a:schemeClr>
                </a:solidFill>
                <a:hlinkClick r:id="rId11">
                  <a:extLst>
                    <a:ext uri="{A12FA001-AC4F-418D-AE19-62706E023703}">
                      <ahyp:hlinkClr xmlns:ahyp="http://schemas.microsoft.com/office/drawing/2018/hyperlinkcolor" val="tx"/>
                    </a:ext>
                  </a:extLst>
                </a:hlinkClick>
              </a:rPr>
              <a:t>https://www.marriott.com/hotels/maps/travel/dubal-aloft-dublin-city/</a:t>
            </a:r>
            <a:endParaRPr lang="en-US" sz="800" spc="50" dirty="0">
              <a:solidFill>
                <a:schemeClr val="tx1">
                  <a:lumMod val="75000"/>
                  <a:lumOff val="25000"/>
                </a:schemeClr>
              </a:solidFill>
              <a:cs typeface="Calibri"/>
            </a:endParaRPr>
          </a:p>
        </p:txBody>
      </p:sp>
      <p:pic>
        <p:nvPicPr>
          <p:cNvPr id="60" name="Picture 59" descr="A large red chair in a room&#10;&#10;Description automatically generated">
            <a:extLst>
              <a:ext uri="{FF2B5EF4-FFF2-40B4-BE49-F238E27FC236}">
                <a16:creationId xmlns:a16="http://schemas.microsoft.com/office/drawing/2014/main" id="{D633DB13-B72A-4BF7-AE9F-C4B8339B77E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24358" y="2292686"/>
            <a:ext cx="2335366" cy="1593514"/>
          </a:xfrm>
          <a:prstGeom prst="rect">
            <a:avLst/>
          </a:prstGeom>
        </p:spPr>
      </p:pic>
      <p:sp>
        <p:nvSpPr>
          <p:cNvPr id="64" name="Rectangle 63">
            <a:extLst>
              <a:ext uri="{FF2B5EF4-FFF2-40B4-BE49-F238E27FC236}">
                <a16:creationId xmlns:a16="http://schemas.microsoft.com/office/drawing/2014/main" id="{0D67B844-9AFB-4C5C-A071-F59DE8E860AB}"/>
              </a:ext>
            </a:extLst>
          </p:cNvPr>
          <p:cNvSpPr/>
          <p:nvPr/>
        </p:nvSpPr>
        <p:spPr>
          <a:xfrm>
            <a:off x="8017063" y="258579"/>
            <a:ext cx="2640281" cy="573170"/>
          </a:xfrm>
          <a:prstGeom prst="rect">
            <a:avLst/>
          </a:prstGeom>
        </p:spPr>
        <p:txBody>
          <a:bodyPr wrap="square">
            <a:spAutoFit/>
          </a:bodyPr>
          <a:lstStyle/>
          <a:p>
            <a:pPr marL="12700" marR="519430">
              <a:lnSpc>
                <a:spcPct val="133900"/>
              </a:lnSpc>
            </a:pPr>
            <a:r>
              <a:rPr lang="en-GB" sz="800" spc="10" dirty="0">
                <a:solidFill>
                  <a:schemeClr val="tx1">
                    <a:lumMod val="75000"/>
                    <a:lumOff val="25000"/>
                  </a:schemeClr>
                </a:solidFill>
                <a:cs typeface="Calibri"/>
              </a:rPr>
              <a:t>T</a:t>
            </a:r>
            <a:r>
              <a:rPr lang="en-GB" sz="800" spc="-5" dirty="0">
                <a:solidFill>
                  <a:schemeClr val="tx1">
                    <a:lumMod val="75000"/>
                    <a:lumOff val="25000"/>
                  </a:schemeClr>
                </a:solidFill>
                <a:cs typeface="Calibri"/>
              </a:rPr>
              <a:t>otal</a:t>
            </a:r>
            <a:r>
              <a:rPr lang="en-GB" sz="800" spc="50" dirty="0">
                <a:solidFill>
                  <a:schemeClr val="tx1">
                    <a:lumMod val="75000"/>
                    <a:lumOff val="25000"/>
                  </a:schemeClr>
                </a:solidFill>
                <a:cs typeface="Calibri"/>
              </a:rPr>
              <a:t> </a:t>
            </a:r>
            <a:r>
              <a:rPr lang="en-GB" sz="800" dirty="0">
                <a:solidFill>
                  <a:schemeClr val="tx1">
                    <a:lumMod val="75000"/>
                    <a:lumOff val="25000"/>
                  </a:schemeClr>
                </a:solidFill>
                <a:cs typeface="Calibri"/>
              </a:rPr>
              <a:t>Floors: </a:t>
            </a:r>
            <a:r>
              <a:rPr lang="en-GB" sz="800" spc="60" dirty="0">
                <a:solidFill>
                  <a:schemeClr val="tx1">
                    <a:lumMod val="75000"/>
                    <a:lumOff val="25000"/>
                  </a:schemeClr>
                </a:solidFill>
                <a:cs typeface="Calibri"/>
              </a:rPr>
              <a:t>7 </a:t>
            </a:r>
          </a:p>
          <a:p>
            <a:pPr marL="12700" marR="519430">
              <a:lnSpc>
                <a:spcPct val="133900"/>
              </a:lnSpc>
            </a:pPr>
            <a:r>
              <a:rPr lang="en-GB" sz="800" spc="15" dirty="0">
                <a:solidFill>
                  <a:schemeClr val="tx1">
                    <a:lumMod val="75000"/>
                    <a:lumOff val="25000"/>
                  </a:schemeClr>
                </a:solidFill>
                <a:cs typeface="Calibri"/>
              </a:rPr>
              <a:t>T</a:t>
            </a:r>
            <a:r>
              <a:rPr lang="en-GB" sz="800" spc="-5" dirty="0">
                <a:solidFill>
                  <a:schemeClr val="tx1">
                    <a:lumMod val="75000"/>
                    <a:lumOff val="25000"/>
                  </a:schemeClr>
                </a:solidFill>
                <a:cs typeface="Calibri"/>
              </a:rPr>
              <a:t>otal</a:t>
            </a:r>
            <a:r>
              <a:rPr lang="en-GB" sz="800" spc="50" dirty="0">
                <a:solidFill>
                  <a:schemeClr val="tx1">
                    <a:lumMod val="75000"/>
                    <a:lumOff val="25000"/>
                  </a:schemeClr>
                </a:solidFill>
                <a:cs typeface="Calibri"/>
              </a:rPr>
              <a:t> </a:t>
            </a:r>
            <a:r>
              <a:rPr lang="en-GB" sz="800" spc="120" dirty="0">
                <a:solidFill>
                  <a:schemeClr val="tx1">
                    <a:lumMod val="75000"/>
                    <a:lumOff val="25000"/>
                  </a:schemeClr>
                </a:solidFill>
                <a:cs typeface="Calibri"/>
              </a:rPr>
              <a:t>S</a:t>
            </a:r>
            <a:r>
              <a:rPr lang="en-GB" sz="800" spc="10" dirty="0">
                <a:solidFill>
                  <a:schemeClr val="tx1">
                    <a:lumMod val="75000"/>
                    <a:lumOff val="25000"/>
                  </a:schemeClr>
                </a:solidFill>
                <a:cs typeface="Calibri"/>
              </a:rPr>
              <a:t>leeping</a:t>
            </a:r>
            <a:r>
              <a:rPr lang="en-GB" sz="800" spc="50" dirty="0">
                <a:solidFill>
                  <a:schemeClr val="tx1">
                    <a:lumMod val="75000"/>
                    <a:lumOff val="25000"/>
                  </a:schemeClr>
                </a:solidFill>
                <a:cs typeface="Calibri"/>
              </a:rPr>
              <a:t> R</a:t>
            </a:r>
            <a:r>
              <a:rPr lang="en-GB" sz="800" dirty="0">
                <a:solidFill>
                  <a:schemeClr val="tx1">
                    <a:lumMod val="75000"/>
                    <a:lumOff val="25000"/>
                  </a:schemeClr>
                </a:solidFill>
                <a:cs typeface="Calibri"/>
              </a:rPr>
              <a:t>ooms:</a:t>
            </a:r>
            <a:r>
              <a:rPr lang="en-GB" sz="800" spc="50" dirty="0">
                <a:solidFill>
                  <a:schemeClr val="tx1">
                    <a:lumMod val="75000"/>
                    <a:lumOff val="25000"/>
                  </a:schemeClr>
                </a:solidFill>
                <a:cs typeface="Calibri"/>
              </a:rPr>
              <a:t> </a:t>
            </a:r>
            <a:r>
              <a:rPr lang="en-GB" sz="800" spc="60" dirty="0">
                <a:solidFill>
                  <a:schemeClr val="tx1">
                    <a:lumMod val="75000"/>
                    <a:lumOff val="25000"/>
                  </a:schemeClr>
                </a:solidFill>
                <a:cs typeface="Calibri"/>
              </a:rPr>
              <a:t>202</a:t>
            </a:r>
          </a:p>
          <a:p>
            <a:pPr marL="12700" marR="519430">
              <a:lnSpc>
                <a:spcPct val="133900"/>
              </a:lnSpc>
            </a:pPr>
            <a:r>
              <a:rPr lang="en-GB" sz="800" spc="60" dirty="0">
                <a:solidFill>
                  <a:schemeClr val="tx1">
                    <a:lumMod val="75000"/>
                    <a:lumOff val="25000"/>
                  </a:schemeClr>
                </a:solidFill>
                <a:cs typeface="Calibri"/>
              </a:rPr>
              <a:t>Total Meeting Rooms: 4</a:t>
            </a:r>
          </a:p>
        </p:txBody>
      </p:sp>
      <p:pic>
        <p:nvPicPr>
          <p:cNvPr id="68" name="Picture 67" descr="A bedroom with a large bed in a room&#10;&#10;Description automatically generated">
            <a:extLst>
              <a:ext uri="{FF2B5EF4-FFF2-40B4-BE49-F238E27FC236}">
                <a16:creationId xmlns:a16="http://schemas.microsoft.com/office/drawing/2014/main" id="{D6EECBF9-C8CC-492B-B2A9-12270C2B4EB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98568" y="5569279"/>
            <a:ext cx="2348986" cy="1574360"/>
          </a:xfrm>
          <a:prstGeom prst="rect">
            <a:avLst/>
          </a:prstGeom>
        </p:spPr>
      </p:pic>
      <p:sp>
        <p:nvSpPr>
          <p:cNvPr id="69" name="Rectangle 68">
            <a:extLst>
              <a:ext uri="{FF2B5EF4-FFF2-40B4-BE49-F238E27FC236}">
                <a16:creationId xmlns:a16="http://schemas.microsoft.com/office/drawing/2014/main" id="{6F727068-9E8F-4B87-ABAA-4480863B9F91}"/>
              </a:ext>
            </a:extLst>
          </p:cNvPr>
          <p:cNvSpPr/>
          <p:nvPr/>
        </p:nvSpPr>
        <p:spPr>
          <a:xfrm>
            <a:off x="5116058" y="7257112"/>
            <a:ext cx="5509650" cy="243208"/>
          </a:xfrm>
          <a:prstGeom prst="rect">
            <a:avLst/>
          </a:prstGeom>
        </p:spPr>
        <p:txBody>
          <a:bodyPr wrap="square">
            <a:spAutoFit/>
          </a:bodyPr>
          <a:lstStyle/>
          <a:p>
            <a:pPr marL="12700" marR="519430">
              <a:lnSpc>
                <a:spcPct val="133900"/>
              </a:lnSpc>
            </a:pPr>
            <a:r>
              <a:rPr lang="en-GB" sz="800" spc="50" dirty="0">
                <a:solidFill>
                  <a:schemeClr val="tx1">
                    <a:lumMod val="75000"/>
                    <a:lumOff val="25000"/>
                  </a:schemeClr>
                </a:solidFill>
                <a:cs typeface="Calibri"/>
              </a:rPr>
              <a:t>Aloft </a:t>
            </a:r>
            <a:r>
              <a:rPr lang="en-GB" sz="800" dirty="0">
                <a:solidFill>
                  <a:schemeClr val="tx1">
                    <a:lumMod val="75000"/>
                    <a:lumOff val="25000"/>
                  </a:schemeClr>
                </a:solidFill>
                <a:cs typeface="Calibri"/>
              </a:rPr>
              <a:t>Standard Rooms: 142</a:t>
            </a:r>
            <a:r>
              <a:rPr lang="en-GB" sz="800" spc="60" dirty="0">
                <a:solidFill>
                  <a:schemeClr val="tx1">
                    <a:lumMod val="75000"/>
                    <a:lumOff val="25000"/>
                  </a:schemeClr>
                </a:solidFill>
                <a:cs typeface="Calibri"/>
              </a:rPr>
              <a:t> -</a:t>
            </a:r>
            <a:r>
              <a:rPr lang="en-GB" sz="800" spc="-5" dirty="0">
                <a:solidFill>
                  <a:schemeClr val="tx1">
                    <a:lumMod val="75000"/>
                    <a:lumOff val="25000"/>
                  </a:schemeClr>
                </a:solidFill>
                <a:cs typeface="Calibri"/>
              </a:rPr>
              <a:t> Urban</a:t>
            </a:r>
            <a:r>
              <a:rPr lang="en-GB" sz="800" spc="50" dirty="0">
                <a:solidFill>
                  <a:schemeClr val="tx1">
                    <a:lumMod val="75000"/>
                    <a:lumOff val="25000"/>
                  </a:schemeClr>
                </a:solidFill>
                <a:cs typeface="Calibri"/>
              </a:rPr>
              <a:t> Deluxe/ Studio / Suite Rooms</a:t>
            </a:r>
            <a:r>
              <a:rPr lang="en-GB" sz="800" dirty="0">
                <a:solidFill>
                  <a:schemeClr val="tx1">
                    <a:lumMod val="75000"/>
                    <a:lumOff val="25000"/>
                  </a:schemeClr>
                </a:solidFill>
                <a:cs typeface="Calibri"/>
              </a:rPr>
              <a:t>:</a:t>
            </a:r>
            <a:r>
              <a:rPr lang="en-GB" sz="800" spc="50" dirty="0">
                <a:solidFill>
                  <a:schemeClr val="tx1">
                    <a:lumMod val="75000"/>
                    <a:lumOff val="25000"/>
                  </a:schemeClr>
                </a:solidFill>
                <a:cs typeface="Calibri"/>
              </a:rPr>
              <a:t> 60 – </a:t>
            </a:r>
            <a:r>
              <a:rPr lang="en-GB" sz="800" spc="60" dirty="0">
                <a:solidFill>
                  <a:schemeClr val="tx1">
                    <a:lumMod val="75000"/>
                    <a:lumOff val="25000"/>
                  </a:schemeClr>
                </a:solidFill>
                <a:cs typeface="Calibri"/>
              </a:rPr>
              <a:t>Total Double </a:t>
            </a:r>
            <a:r>
              <a:rPr lang="en-GB" sz="800" spc="60" dirty="0" err="1">
                <a:solidFill>
                  <a:schemeClr val="tx1">
                    <a:lumMod val="75000"/>
                    <a:lumOff val="25000"/>
                  </a:schemeClr>
                </a:solidFill>
                <a:cs typeface="Calibri"/>
              </a:rPr>
              <a:t>Double</a:t>
            </a:r>
            <a:r>
              <a:rPr lang="en-GB" sz="800" spc="60" dirty="0">
                <a:solidFill>
                  <a:schemeClr val="tx1">
                    <a:lumMod val="75000"/>
                    <a:lumOff val="25000"/>
                  </a:schemeClr>
                </a:solidFill>
                <a:cs typeface="Calibri"/>
              </a:rPr>
              <a:t> Rooms: 50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504</TotalTime>
  <Words>325</Words>
  <Application>Microsoft Office PowerPoint</Application>
  <PresentationFormat>Custom</PresentationFormat>
  <Paragraphs>66</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Momano, Sue</dc:creator>
  <cp:lastModifiedBy>Michaela Burke</cp:lastModifiedBy>
  <cp:revision>27</cp:revision>
  <cp:lastPrinted>2019-06-05T16:18:29Z</cp:lastPrinted>
  <dcterms:created xsi:type="dcterms:W3CDTF">2016-12-15T16:42:35Z</dcterms:created>
  <dcterms:modified xsi:type="dcterms:W3CDTF">2019-06-19T13:55:32Z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2013-01-11T00:00:00Z</vt:filetime>
  </property>
  <property fmtid="{D5CDD505-2E9C-101B-9397-08002B2CF9AE}" pid="3" name="LastSaved">
    <vt:filetime>2016-12-15T00:00:00Z</vt:filetime>
  </property>
</Properties>
</file>